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s/slide17.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9.xml" ContentType="application/vnd.openxmlformats-officedocument.presentationml.slide+xml"/>
  <Override PartName="/ppt/slides/slide8.xml" ContentType="application/vnd.openxmlformats-officedocument.presentationml.slide+xml"/>
  <Override PartName="/ppt/slides/slide7.xml" ContentType="application/vnd.openxmlformats-officedocument.presentationml.slide+xml"/>
  <Override PartName="/ppt/slides/slide1.xml" ContentType="application/vnd.openxmlformats-officedocument.presentationml.slide+xml"/>
  <Override PartName="/ppt/slides/slide2.xml" ContentType="application/vnd.openxmlformats-officedocument.presentationml.slide+xml"/>
  <Override PartName="/ppt/slides/slide18.xml" ContentType="application/vnd.openxmlformats-officedocument.presentationml.slide+xml"/>
  <Override PartName="/ppt/slides/slide3.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4.xml" ContentType="application/vnd.openxmlformats-officedocument.presentationml.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1.xml" ContentType="application/vnd.openxmlformats-officedocument.presentationml.notesSlide+xml"/>
  <Override PartName="/ppt/notesSlides/notesSlide16.xml" ContentType="application/vnd.openxmlformats-officedocument.presentationml.notesSlide+xml"/>
  <Override PartName="/ppt/slideMasters/slideMaster1.xml" ContentType="application/vnd.openxmlformats-officedocument.presentationml.slideMaster+xml"/>
  <Override PartName="/ppt/notesSlides/notesSlide10.xml" ContentType="application/vnd.openxmlformats-officedocument.presentationml.notesSlide+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8.xml" ContentType="application/vnd.openxmlformats-officedocument.presentationml.slideLayout+xml"/>
  <Override PartName="/ppt/slideLayouts/slideLayout7.xml" ContentType="application/vnd.openxmlformats-officedocument.presentationml.slideLayout+xml"/>
  <Override PartName="/ppt/slideLayouts/slideLayout6.xml" ContentType="application/vnd.openxmlformats-officedocument.presentationml.slideLayout+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notesSlides/notesSlide1.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6.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Masters/notesMaster1.xml" ContentType="application/vnd.openxmlformats-officedocument.presentationml.notesMaster+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Override PartName="/ppt/presProps.xml" ContentType="application/vnd.openxmlformats-officedocument.presentationml.presProps+xml"/>
  <Override PartName="/ppt/tableStyles.xml" ContentType="application/vnd.openxmlformats-officedocument.presentationml.tableStyles+xml"/>
  <Override PartName="/docProps/core.xml" ContentType="application/vnd.openxmlformats-package.core-properties+xml"/>
  <Override PartName="/docProps/app.xml" ContentType="application/vnd.openxmlformats-officedocument.extended-properties+xml"/>
  <Override PartName="/customXml/itemProps1.xml" ContentType="application/vnd.openxmlformats-officedocument.customXmlProperties+xml"/>
  <Override PartName="/customXml/itemProps2.xml" ContentType="application/vnd.openxmlformats-officedocument.customXml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0"/>
  </p:notesMasterIdLst>
  <p:sldIdLst>
    <p:sldId id="280" r:id="rId2"/>
    <p:sldId id="260" r:id="rId3"/>
    <p:sldId id="336" r:id="rId4"/>
    <p:sldId id="358" r:id="rId5"/>
    <p:sldId id="340" r:id="rId6"/>
    <p:sldId id="341" r:id="rId7"/>
    <p:sldId id="344" r:id="rId8"/>
    <p:sldId id="346" r:id="rId9"/>
    <p:sldId id="345" r:id="rId10"/>
    <p:sldId id="347" r:id="rId11"/>
    <p:sldId id="357" r:id="rId12"/>
    <p:sldId id="350" r:id="rId13"/>
    <p:sldId id="338" r:id="rId14"/>
    <p:sldId id="359" r:id="rId15"/>
    <p:sldId id="360" r:id="rId16"/>
    <p:sldId id="334" r:id="rId17"/>
    <p:sldId id="361" r:id="rId18"/>
    <p:sldId id="348" r:id="rId19"/>
  </p:sldIdLst>
  <p:sldSz cx="12192000" cy="6858000"/>
  <p:notesSz cx="6811963" cy="9942513"/>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33CC"/>
    <a:srgbClr val="FF99FF"/>
    <a:srgbClr val="F8F8F8"/>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8603FDC-E32A-4AB5-989C-0864C3EAD2B8}" styleName="Themed Style 2 - Accent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000" autoAdjust="0"/>
    <p:restoredTop sz="77442" autoAdjust="0"/>
  </p:normalViewPr>
  <p:slideViewPr>
    <p:cSldViewPr snapToGrid="0">
      <p:cViewPr varScale="1">
        <p:scale>
          <a:sx n="50" d="100"/>
          <a:sy n="50" d="100"/>
        </p:scale>
        <p:origin x="1018" y="48"/>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customXml" Target="../customXml/item2.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customXml" Target="../customXml/item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52593" cy="498804"/>
          </a:xfrm>
          <a:prstGeom prst="rect">
            <a:avLst/>
          </a:prstGeom>
        </p:spPr>
        <p:txBody>
          <a:bodyPr vert="horz" lIns="91897" tIns="45949" rIns="91897" bIns="45949" rtlCol="0"/>
          <a:lstStyle>
            <a:lvl1pPr algn="l" fontAlgn="auto">
              <a:spcBef>
                <a:spcPts val="0"/>
              </a:spcBef>
              <a:spcAft>
                <a:spcPts val="0"/>
              </a:spcAft>
              <a:defRPr sz="1200">
                <a:latin typeface="+mn-lt"/>
                <a:cs typeface="+mn-cs"/>
              </a:defRPr>
            </a:lvl1pPr>
          </a:lstStyle>
          <a:p>
            <a:pPr>
              <a:defRPr/>
            </a:pPr>
            <a:endParaRPr lang="en-SG"/>
          </a:p>
        </p:txBody>
      </p:sp>
      <p:sp>
        <p:nvSpPr>
          <p:cNvPr id="3" name="Date Placeholder 2"/>
          <p:cNvSpPr>
            <a:spLocks noGrp="1"/>
          </p:cNvSpPr>
          <p:nvPr>
            <p:ph type="dt" idx="1"/>
          </p:nvPr>
        </p:nvSpPr>
        <p:spPr>
          <a:xfrm>
            <a:off x="3857780" y="0"/>
            <a:ext cx="2952593" cy="498804"/>
          </a:xfrm>
          <a:prstGeom prst="rect">
            <a:avLst/>
          </a:prstGeom>
        </p:spPr>
        <p:txBody>
          <a:bodyPr vert="horz" lIns="91897" tIns="45949" rIns="91897" bIns="45949" rtlCol="0"/>
          <a:lstStyle>
            <a:lvl1pPr algn="r" fontAlgn="auto">
              <a:spcBef>
                <a:spcPts val="0"/>
              </a:spcBef>
              <a:spcAft>
                <a:spcPts val="0"/>
              </a:spcAft>
              <a:defRPr sz="1200" smtClean="0">
                <a:latin typeface="+mn-lt"/>
                <a:cs typeface="+mn-cs"/>
              </a:defRPr>
            </a:lvl1pPr>
          </a:lstStyle>
          <a:p>
            <a:pPr>
              <a:defRPr/>
            </a:pPr>
            <a:fld id="{F0C9B85D-A9F0-4B13-B44B-B091B8A48C7E}" type="datetimeFigureOut">
              <a:rPr lang="en-SG"/>
              <a:pPr>
                <a:defRPr/>
              </a:pPr>
              <a:t>30/10/2014</a:t>
            </a:fld>
            <a:endParaRPr lang="en-SG"/>
          </a:p>
        </p:txBody>
      </p:sp>
      <p:sp>
        <p:nvSpPr>
          <p:cNvPr id="4" name="Slide Image Placeholder 3"/>
          <p:cNvSpPr>
            <a:spLocks noGrp="1" noRot="1" noChangeAspect="1"/>
          </p:cNvSpPr>
          <p:nvPr>
            <p:ph type="sldImg" idx="2"/>
          </p:nvPr>
        </p:nvSpPr>
        <p:spPr>
          <a:xfrm>
            <a:off x="423863" y="1241425"/>
            <a:ext cx="5964237" cy="3355975"/>
          </a:xfrm>
          <a:prstGeom prst="rect">
            <a:avLst/>
          </a:prstGeom>
          <a:noFill/>
          <a:ln w="12700">
            <a:solidFill>
              <a:prstClr val="black"/>
            </a:solidFill>
          </a:ln>
        </p:spPr>
        <p:txBody>
          <a:bodyPr vert="horz" lIns="91897" tIns="45949" rIns="91897" bIns="45949" rtlCol="0" anchor="ctr"/>
          <a:lstStyle/>
          <a:p>
            <a:pPr lvl="0"/>
            <a:endParaRPr lang="en-SG" noProof="0"/>
          </a:p>
        </p:txBody>
      </p:sp>
      <p:sp>
        <p:nvSpPr>
          <p:cNvPr id="5" name="Notes Placeholder 4"/>
          <p:cNvSpPr>
            <a:spLocks noGrp="1"/>
          </p:cNvSpPr>
          <p:nvPr>
            <p:ph type="body" sz="quarter" idx="3"/>
          </p:nvPr>
        </p:nvSpPr>
        <p:spPr>
          <a:xfrm>
            <a:off x="680879" y="4785005"/>
            <a:ext cx="5450207" cy="3915293"/>
          </a:xfrm>
          <a:prstGeom prst="rect">
            <a:avLst/>
          </a:prstGeom>
        </p:spPr>
        <p:txBody>
          <a:bodyPr vert="horz" lIns="91897" tIns="45949" rIns="91897" bIns="45949" rtlCol="0"/>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SG" noProof="0"/>
          </a:p>
        </p:txBody>
      </p:sp>
      <p:sp>
        <p:nvSpPr>
          <p:cNvPr id="6" name="Footer Placeholder 5"/>
          <p:cNvSpPr>
            <a:spLocks noGrp="1"/>
          </p:cNvSpPr>
          <p:nvPr>
            <p:ph type="ftr" sz="quarter" idx="4"/>
          </p:nvPr>
        </p:nvSpPr>
        <p:spPr>
          <a:xfrm>
            <a:off x="0" y="9443709"/>
            <a:ext cx="2952593" cy="498804"/>
          </a:xfrm>
          <a:prstGeom prst="rect">
            <a:avLst/>
          </a:prstGeom>
        </p:spPr>
        <p:txBody>
          <a:bodyPr vert="horz" lIns="91897" tIns="45949" rIns="91897" bIns="45949" rtlCol="0" anchor="b"/>
          <a:lstStyle>
            <a:lvl1pPr algn="l" fontAlgn="auto">
              <a:spcBef>
                <a:spcPts val="0"/>
              </a:spcBef>
              <a:spcAft>
                <a:spcPts val="0"/>
              </a:spcAft>
              <a:defRPr sz="1200">
                <a:latin typeface="+mn-lt"/>
                <a:cs typeface="+mn-cs"/>
              </a:defRPr>
            </a:lvl1pPr>
          </a:lstStyle>
          <a:p>
            <a:pPr>
              <a:defRPr/>
            </a:pPr>
            <a:endParaRPr lang="en-SG"/>
          </a:p>
        </p:txBody>
      </p:sp>
      <p:sp>
        <p:nvSpPr>
          <p:cNvPr id="7" name="Slide Number Placeholder 6"/>
          <p:cNvSpPr>
            <a:spLocks noGrp="1"/>
          </p:cNvSpPr>
          <p:nvPr>
            <p:ph type="sldNum" sz="quarter" idx="5"/>
          </p:nvPr>
        </p:nvSpPr>
        <p:spPr>
          <a:xfrm>
            <a:off x="3857780" y="9443709"/>
            <a:ext cx="2952593" cy="498804"/>
          </a:xfrm>
          <a:prstGeom prst="rect">
            <a:avLst/>
          </a:prstGeom>
        </p:spPr>
        <p:txBody>
          <a:bodyPr vert="horz" lIns="91897" tIns="45949" rIns="91897" bIns="45949" rtlCol="0" anchor="b"/>
          <a:lstStyle>
            <a:lvl1pPr algn="r" fontAlgn="auto">
              <a:spcBef>
                <a:spcPts val="0"/>
              </a:spcBef>
              <a:spcAft>
                <a:spcPts val="0"/>
              </a:spcAft>
              <a:defRPr sz="1200" smtClean="0">
                <a:latin typeface="+mn-lt"/>
                <a:cs typeface="+mn-cs"/>
              </a:defRPr>
            </a:lvl1pPr>
          </a:lstStyle>
          <a:p>
            <a:pPr>
              <a:defRPr/>
            </a:pPr>
            <a:fld id="{855D4D93-37B8-442D-AFF0-85FBB82EADED}" type="slidenum">
              <a:rPr lang="en-SG"/>
              <a:pPr>
                <a:defRPr/>
              </a:pPr>
              <a:t>‹#›</a:t>
            </a:fld>
            <a:endParaRPr lang="en-SG"/>
          </a:p>
        </p:txBody>
      </p:sp>
    </p:spTree>
    <p:extLst>
      <p:ext uri="{BB962C8B-B14F-4D97-AF65-F5344CB8AC3E}">
        <p14:creationId xmlns:p14="http://schemas.microsoft.com/office/powerpoint/2010/main" val="307815436"/>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mn-lt"/>
        <a:ea typeface="+mn-ea"/>
        <a:cs typeface="+mn-cs"/>
      </a:defRPr>
    </a:lvl1pPr>
    <a:lvl2pPr marL="457200" algn="l" rtl="0" fontAlgn="base">
      <a:spcBef>
        <a:spcPct val="30000"/>
      </a:spcBef>
      <a:spcAft>
        <a:spcPct val="0"/>
      </a:spcAft>
      <a:defRPr sz="1200" kern="1200">
        <a:solidFill>
          <a:schemeClr val="tx1"/>
        </a:solidFill>
        <a:latin typeface="+mn-lt"/>
        <a:ea typeface="+mn-ea"/>
        <a:cs typeface="+mn-cs"/>
      </a:defRPr>
    </a:lvl2pPr>
    <a:lvl3pPr marL="914400" algn="l" rtl="0" fontAlgn="base">
      <a:spcBef>
        <a:spcPct val="30000"/>
      </a:spcBef>
      <a:spcAft>
        <a:spcPct val="0"/>
      </a:spcAft>
      <a:defRPr sz="1200" kern="1200">
        <a:solidFill>
          <a:schemeClr val="tx1"/>
        </a:solidFill>
        <a:latin typeface="+mn-lt"/>
        <a:ea typeface="+mn-ea"/>
        <a:cs typeface="+mn-cs"/>
      </a:defRPr>
    </a:lvl3pPr>
    <a:lvl4pPr marL="1371600" algn="l" rtl="0" fontAlgn="base">
      <a:spcBef>
        <a:spcPct val="30000"/>
      </a:spcBef>
      <a:spcAft>
        <a:spcPct val="0"/>
      </a:spcAft>
      <a:defRPr sz="1200" kern="1200">
        <a:solidFill>
          <a:schemeClr val="tx1"/>
        </a:solidFill>
        <a:latin typeface="+mn-lt"/>
        <a:ea typeface="+mn-ea"/>
        <a:cs typeface="+mn-cs"/>
      </a:defRPr>
    </a:lvl4pPr>
    <a:lvl5pPr marL="1828800" algn="l" rtl="0" fontAlgn="base">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www.wbdg.org/design/cost_effective.php" TargetMode="External"/><Relationship Id="rId2" Type="http://schemas.openxmlformats.org/officeDocument/2006/relationships/slide" Target="../slides/slide3.xml"/><Relationship Id="rId1" Type="http://schemas.openxmlformats.org/officeDocument/2006/relationships/notesMaster" Target="../notesMasters/notesMaster1.xml"/><Relationship Id="rId6" Type="http://schemas.openxmlformats.org/officeDocument/2006/relationships/hyperlink" Target="http://www.wbdg.org/design/productive.php" TargetMode="External"/><Relationship Id="rId5" Type="http://schemas.openxmlformats.org/officeDocument/2006/relationships/hyperlink" Target="http://www.wbdg.org/design/provide_comfort.php" TargetMode="External"/><Relationship Id="rId4" Type="http://schemas.openxmlformats.org/officeDocument/2006/relationships/hyperlink" Target="http://www.wbdg.org/design/ensure_health.php" TargetMode="Externa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GB" dirty="0" smtClean="0"/>
              <a:t>To focus on the health of buildings and consumption of resources in buildings. This lesson builds on Lesson 7 by looking at the indoor environmental quality of buildings and how this relates to health and wellbeing – green products play a role in building interiors. In addition, this lesson will look at the usage of water within buildings and the strategies to reduce the consumption.</a:t>
            </a:r>
          </a:p>
          <a:p>
            <a:endParaRPr lang="en-GB" dirty="0"/>
          </a:p>
        </p:txBody>
      </p:sp>
      <p:sp>
        <p:nvSpPr>
          <p:cNvPr id="4" name="Slide Number Placeholder 3"/>
          <p:cNvSpPr>
            <a:spLocks noGrp="1"/>
          </p:cNvSpPr>
          <p:nvPr>
            <p:ph type="sldNum" sz="quarter" idx="10"/>
          </p:nvPr>
        </p:nvSpPr>
        <p:spPr/>
        <p:txBody>
          <a:bodyPr/>
          <a:lstStyle/>
          <a:p>
            <a:pPr>
              <a:defRPr/>
            </a:pPr>
            <a:fld id="{855D4D93-37B8-442D-AFF0-85FBB82EADED}" type="slidenum">
              <a:rPr lang="en-SG" smtClean="0"/>
              <a:pPr>
                <a:defRPr/>
              </a:pPr>
              <a:t>2</a:t>
            </a:fld>
            <a:endParaRPr lang="en-SG"/>
          </a:p>
        </p:txBody>
      </p:sp>
    </p:spTree>
    <p:extLst>
      <p:ext uri="{BB962C8B-B14F-4D97-AF65-F5344CB8AC3E}">
        <p14:creationId xmlns:p14="http://schemas.microsoft.com/office/powerpoint/2010/main" val="139245409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dirty="0" smtClean="0">
                <a:effectLst/>
              </a:rPr>
              <a:t>In most schools, the majority of water used is for toilet flushing and washing purposes. </a:t>
            </a:r>
            <a:r>
              <a:rPr lang="en-US" smtClean="0">
                <a:effectLst/>
              </a:rPr>
              <a:t>Cost-effective solutions offer the opportunity to lower a school's water consumption and operating costs. </a:t>
            </a:r>
          </a:p>
          <a:p>
            <a:endParaRPr lang="en-GB"/>
          </a:p>
        </p:txBody>
      </p:sp>
      <p:sp>
        <p:nvSpPr>
          <p:cNvPr id="4" name="Slide Number Placeholder 3"/>
          <p:cNvSpPr>
            <a:spLocks noGrp="1"/>
          </p:cNvSpPr>
          <p:nvPr>
            <p:ph type="sldNum" sz="quarter" idx="10"/>
          </p:nvPr>
        </p:nvSpPr>
        <p:spPr/>
        <p:txBody>
          <a:bodyPr/>
          <a:lstStyle/>
          <a:p>
            <a:pPr>
              <a:defRPr/>
            </a:pPr>
            <a:fld id="{855D4D93-37B8-442D-AFF0-85FBB82EADED}" type="slidenum">
              <a:rPr lang="en-SG" smtClean="0"/>
              <a:pPr>
                <a:defRPr/>
              </a:pPr>
              <a:t>12</a:t>
            </a:fld>
            <a:endParaRPr lang="en-SG"/>
          </a:p>
        </p:txBody>
      </p:sp>
    </p:spTree>
    <p:extLst>
      <p:ext uri="{BB962C8B-B14F-4D97-AF65-F5344CB8AC3E}">
        <p14:creationId xmlns:p14="http://schemas.microsoft.com/office/powerpoint/2010/main" val="3173753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effectLst/>
              </a:rPr>
              <a:t>Having water fittings, such as flushing cisterns, washing machines, showers and taps, bearing the "Water Efficiency Label" can help to cut costs and save water.</a:t>
            </a:r>
          </a:p>
          <a:p>
            <a:endParaRPr lang="en-US" dirty="0" smtClean="0">
              <a:effectLst/>
            </a:endParaRPr>
          </a:p>
          <a:p>
            <a:r>
              <a:rPr lang="en-US" dirty="0" smtClean="0">
                <a:effectLst/>
              </a:rPr>
              <a:t>Started in 2009, the Mandatory WELS is a grading system of 0/1/2/3 ticks to reflect the water efficiency level of a product. Currently, taps and mixers, dual-flush low capacity flushing cisterns (LCFCs), urinal flush valves and waterless urinals are </a:t>
            </a:r>
            <a:r>
              <a:rPr lang="en-US" dirty="0" err="1" smtClean="0">
                <a:effectLst/>
              </a:rPr>
              <a:t>labelled</a:t>
            </a:r>
            <a:r>
              <a:rPr lang="en-US" dirty="0" smtClean="0">
                <a:effectLst/>
              </a:rPr>
              <a:t> under this Scheme. The more ticks a product has, the more water-efficient it is. With this scheme, consumers can make informed choices when making purchases.</a:t>
            </a:r>
            <a:br>
              <a:rPr lang="en-US" dirty="0" smtClean="0">
                <a:effectLst/>
              </a:rPr>
            </a:br>
            <a:endParaRPr lang="en-GB" dirty="0"/>
          </a:p>
        </p:txBody>
      </p:sp>
      <p:sp>
        <p:nvSpPr>
          <p:cNvPr id="4" name="Slide Number Placeholder 3"/>
          <p:cNvSpPr>
            <a:spLocks noGrp="1"/>
          </p:cNvSpPr>
          <p:nvPr>
            <p:ph type="sldNum" sz="quarter" idx="10"/>
          </p:nvPr>
        </p:nvSpPr>
        <p:spPr/>
        <p:txBody>
          <a:bodyPr/>
          <a:lstStyle/>
          <a:p>
            <a:pPr>
              <a:defRPr/>
            </a:pPr>
            <a:fld id="{855D4D93-37B8-442D-AFF0-85FBB82EADED}" type="slidenum">
              <a:rPr lang="en-SG" smtClean="0"/>
              <a:pPr>
                <a:defRPr/>
              </a:pPr>
              <a:t>13</a:t>
            </a:fld>
            <a:endParaRPr lang="en-SG"/>
          </a:p>
        </p:txBody>
      </p:sp>
    </p:spTree>
    <p:extLst>
      <p:ext uri="{BB962C8B-B14F-4D97-AF65-F5344CB8AC3E}">
        <p14:creationId xmlns:p14="http://schemas.microsoft.com/office/powerpoint/2010/main" val="397464709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table explains the amount of water that</a:t>
            </a:r>
            <a:r>
              <a:rPr lang="en-US" baseline="0" dirty="0" smtClean="0"/>
              <a:t> can be saved with the different WELS rated fixtures. </a:t>
            </a:r>
          </a:p>
          <a:p>
            <a:r>
              <a:rPr lang="en-US" baseline="0" dirty="0" smtClean="0"/>
              <a:t>A basin tap which is rated Good, with one tick, as per the WELS can save 3 </a:t>
            </a:r>
            <a:r>
              <a:rPr lang="en-US" baseline="0" dirty="0" err="1" smtClean="0"/>
              <a:t>litres</a:t>
            </a:r>
            <a:r>
              <a:rPr lang="en-US" baseline="0" dirty="0" smtClean="0"/>
              <a:t> of water when running for 3 minutes as compared to a normal tap.</a:t>
            </a:r>
          </a:p>
          <a:p>
            <a:r>
              <a:rPr lang="en-US" baseline="0" dirty="0" smtClean="0"/>
              <a:t>Likewise a basin tap rated excellent, with 3 ticks, would save about 12 </a:t>
            </a:r>
            <a:r>
              <a:rPr lang="en-US" baseline="0" dirty="0" err="1" smtClean="0"/>
              <a:t>litres</a:t>
            </a:r>
            <a:r>
              <a:rPr lang="en-US" baseline="0" dirty="0" smtClean="0"/>
              <a:t> of water as compared to a normal tap.</a:t>
            </a:r>
          </a:p>
          <a:p>
            <a:endParaRPr lang="en-US" baseline="0" dirty="0" smtClean="0"/>
          </a:p>
          <a:p>
            <a:r>
              <a:rPr lang="en-US" baseline="0" dirty="0" smtClean="0"/>
              <a:t>Similarly the amount of water savings that can be achieved with WELS rated Sink taps &amp; mixers are also highlighted in the second row. The savings are estimated when the tap has been continuously running for 4 minutes as stated in the scenario in the table.</a:t>
            </a:r>
            <a:endParaRPr lang="en-SG" dirty="0"/>
          </a:p>
        </p:txBody>
      </p:sp>
      <p:sp>
        <p:nvSpPr>
          <p:cNvPr id="4" name="Slide Number Placeholder 3"/>
          <p:cNvSpPr>
            <a:spLocks noGrp="1"/>
          </p:cNvSpPr>
          <p:nvPr>
            <p:ph type="sldNum" sz="quarter" idx="10"/>
          </p:nvPr>
        </p:nvSpPr>
        <p:spPr/>
        <p:txBody>
          <a:bodyPr/>
          <a:lstStyle/>
          <a:p>
            <a:pPr>
              <a:defRPr/>
            </a:pPr>
            <a:fld id="{855D4D93-37B8-442D-AFF0-85FBB82EADED}" type="slidenum">
              <a:rPr lang="en-SG" smtClean="0"/>
              <a:pPr>
                <a:defRPr/>
              </a:pPr>
              <a:t>14</a:t>
            </a:fld>
            <a:endParaRPr lang="en-SG"/>
          </a:p>
        </p:txBody>
      </p:sp>
    </p:spTree>
    <p:extLst>
      <p:ext uri="{BB962C8B-B14F-4D97-AF65-F5344CB8AC3E}">
        <p14:creationId xmlns:p14="http://schemas.microsoft.com/office/powerpoint/2010/main" val="184992639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a:t>
            </a:r>
            <a:r>
              <a:rPr lang="en-US" baseline="0" dirty="0" smtClean="0"/>
              <a:t> part of the table describes the flow rates or the amount of water that could be saved in WELS rated Low capacity Flushing cisterns. The total water flushing usage of a four person household has been studied to come up with the values of water savings. An excellent rated flushing cistern can save up to 36 </a:t>
            </a:r>
            <a:r>
              <a:rPr lang="en-US" baseline="0" dirty="0" err="1" smtClean="0"/>
              <a:t>litres</a:t>
            </a:r>
            <a:r>
              <a:rPr lang="en-US" baseline="0" dirty="0" smtClean="0"/>
              <a:t> of water for a household per day.</a:t>
            </a:r>
          </a:p>
          <a:p>
            <a:endParaRPr lang="en-US" baseline="0" dirty="0" smtClean="0"/>
          </a:p>
          <a:p>
            <a:r>
              <a:rPr lang="en-US" baseline="0" dirty="0" smtClean="0"/>
              <a:t>Three tick rated washing machines can save </a:t>
            </a:r>
            <a:r>
              <a:rPr lang="en-US" baseline="0" dirty="0" err="1" smtClean="0"/>
              <a:t>upto</a:t>
            </a:r>
            <a:r>
              <a:rPr lang="en-US" baseline="0" dirty="0" smtClean="0"/>
              <a:t> 80 </a:t>
            </a:r>
            <a:r>
              <a:rPr lang="en-US" baseline="0" dirty="0" err="1" smtClean="0"/>
              <a:t>litres</a:t>
            </a:r>
            <a:r>
              <a:rPr lang="en-US" baseline="0" dirty="0" smtClean="0"/>
              <a:t> of water while washing a load of 5kg.</a:t>
            </a:r>
          </a:p>
        </p:txBody>
      </p:sp>
      <p:sp>
        <p:nvSpPr>
          <p:cNvPr id="4" name="Slide Number Placeholder 3"/>
          <p:cNvSpPr>
            <a:spLocks noGrp="1"/>
          </p:cNvSpPr>
          <p:nvPr>
            <p:ph type="sldNum" sz="quarter" idx="10"/>
          </p:nvPr>
        </p:nvSpPr>
        <p:spPr/>
        <p:txBody>
          <a:bodyPr/>
          <a:lstStyle/>
          <a:p>
            <a:pPr>
              <a:defRPr/>
            </a:pPr>
            <a:fld id="{855D4D93-37B8-442D-AFF0-85FBB82EADED}" type="slidenum">
              <a:rPr lang="en-SG" smtClean="0"/>
              <a:pPr>
                <a:defRPr/>
              </a:pPr>
              <a:t>15</a:t>
            </a:fld>
            <a:endParaRPr lang="en-SG"/>
          </a:p>
        </p:txBody>
      </p:sp>
    </p:spTree>
    <p:extLst>
      <p:ext uri="{BB962C8B-B14F-4D97-AF65-F5344CB8AC3E}">
        <p14:creationId xmlns:p14="http://schemas.microsoft.com/office/powerpoint/2010/main" val="217958846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If you cant measure</a:t>
            </a:r>
            <a:r>
              <a:rPr lang="en-GB" baseline="0" dirty="0" smtClean="0"/>
              <a:t> then you will not be able to manage.</a:t>
            </a:r>
          </a:p>
          <a:p>
            <a:r>
              <a:rPr lang="en-GB" baseline="0" dirty="0" smtClean="0"/>
              <a:t>Any strategy aimed at reducing the water usage will essentially involve the water metering. Water meters gives us information about the water usage patterns. Careful monitoring of water meters can also help us to find water reduction strategies that can be implemented.</a:t>
            </a:r>
          </a:p>
          <a:p>
            <a:r>
              <a:rPr lang="en-GB" baseline="0" dirty="0" smtClean="0"/>
              <a:t>We can even detect leakage if we get to see an abnormal value in the meter.</a:t>
            </a:r>
          </a:p>
          <a:p>
            <a:endParaRPr lang="en-GB" baseline="0" dirty="0" smtClean="0"/>
          </a:p>
          <a:p>
            <a:r>
              <a:rPr lang="en-GB" baseline="0" dirty="0" smtClean="0"/>
              <a:t>Students can bring along their utility bills for analysis</a:t>
            </a:r>
            <a:endParaRPr lang="en-GB" dirty="0"/>
          </a:p>
        </p:txBody>
      </p:sp>
      <p:sp>
        <p:nvSpPr>
          <p:cNvPr id="4" name="Slide Number Placeholder 3"/>
          <p:cNvSpPr>
            <a:spLocks noGrp="1"/>
          </p:cNvSpPr>
          <p:nvPr>
            <p:ph type="sldNum" sz="quarter" idx="10"/>
          </p:nvPr>
        </p:nvSpPr>
        <p:spPr/>
        <p:txBody>
          <a:bodyPr/>
          <a:lstStyle/>
          <a:p>
            <a:pPr>
              <a:defRPr/>
            </a:pPr>
            <a:fld id="{855D4D93-37B8-442D-AFF0-85FBB82EADED}" type="slidenum">
              <a:rPr lang="en-SG" smtClean="0"/>
              <a:pPr>
                <a:defRPr/>
              </a:pPr>
              <a:t>16</a:t>
            </a:fld>
            <a:endParaRPr lang="en-SG"/>
          </a:p>
        </p:txBody>
      </p:sp>
    </p:spTree>
    <p:extLst>
      <p:ext uri="{BB962C8B-B14F-4D97-AF65-F5344CB8AC3E}">
        <p14:creationId xmlns:p14="http://schemas.microsoft.com/office/powerpoint/2010/main" val="313092747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SG" sz="1200" b="0" i="0" kern="1200" dirty="0" smtClean="0">
                <a:solidFill>
                  <a:schemeClr val="tx1"/>
                </a:solidFill>
                <a:effectLst/>
                <a:latin typeface="+mn-lt"/>
                <a:ea typeface="+mn-ea"/>
                <a:cs typeface="+mn-cs"/>
              </a:rPr>
              <a:t>Rainwater harvesting is a technique used for collecting, storing, and using rainwater for landscape irrigation and other uses. The rainwater is collected from various hard surfaces such as roof tops and/or other types of manmade above ground hard surfaces.</a:t>
            </a:r>
          </a:p>
          <a:p>
            <a:r>
              <a:rPr lang="en-SG" sz="1200" b="1" i="0" kern="1200" dirty="0" smtClean="0">
                <a:solidFill>
                  <a:schemeClr val="tx1"/>
                </a:solidFill>
                <a:effectLst/>
                <a:latin typeface="+mn-lt"/>
                <a:ea typeface="+mn-ea"/>
                <a:cs typeface="+mn-cs"/>
              </a:rPr>
              <a:t>Rainwater Harvesting Advantages</a:t>
            </a:r>
          </a:p>
          <a:p>
            <a:r>
              <a:rPr lang="en-SG" sz="1200" b="0" i="0" kern="1200" dirty="0" smtClean="0">
                <a:solidFill>
                  <a:schemeClr val="tx1"/>
                </a:solidFill>
                <a:effectLst/>
                <a:latin typeface="+mn-lt"/>
                <a:ea typeface="+mn-ea"/>
                <a:cs typeface="+mn-cs"/>
              </a:rPr>
              <a:t>Makes use of a natural resource and reduces flooding, storm water runoff, erosion, and contamination of surface water with pesticides, sediment, metals, and fertilizers</a:t>
            </a:r>
          </a:p>
          <a:p>
            <a:r>
              <a:rPr lang="en-SG" sz="1200" b="0" i="0" kern="1200" dirty="0" smtClean="0">
                <a:solidFill>
                  <a:schemeClr val="tx1"/>
                </a:solidFill>
                <a:effectLst/>
                <a:latin typeface="+mn-lt"/>
                <a:ea typeface="+mn-ea"/>
                <a:cs typeface="+mn-cs"/>
              </a:rPr>
              <a:t>Reduces the need of potable water for non</a:t>
            </a:r>
            <a:r>
              <a:rPr lang="en-SG" sz="1200" b="0" i="0" kern="1200" baseline="0" dirty="0" smtClean="0">
                <a:solidFill>
                  <a:schemeClr val="tx1"/>
                </a:solidFill>
                <a:effectLst/>
                <a:latin typeface="+mn-lt"/>
                <a:ea typeface="+mn-ea"/>
                <a:cs typeface="+mn-cs"/>
              </a:rPr>
              <a:t> potable uses</a:t>
            </a:r>
            <a:r>
              <a:rPr lang="en-SG" sz="1200" b="0" i="0" kern="1200" dirty="0" smtClean="0">
                <a:solidFill>
                  <a:schemeClr val="tx1"/>
                </a:solidFill>
                <a:effectLst/>
                <a:latin typeface="+mn-lt"/>
                <a:ea typeface="+mn-ea"/>
                <a:cs typeface="+mn-cs"/>
              </a:rPr>
              <a:t>. </a:t>
            </a:r>
          </a:p>
          <a:p>
            <a:r>
              <a:rPr lang="en-SG" sz="1200" b="0" i="0" kern="1200" dirty="0" smtClean="0">
                <a:solidFill>
                  <a:schemeClr val="tx1"/>
                </a:solidFill>
                <a:effectLst/>
                <a:latin typeface="+mn-lt"/>
                <a:ea typeface="+mn-ea"/>
                <a:cs typeface="+mn-cs"/>
              </a:rPr>
              <a:t>Excellent source of water for landscape irrigation.</a:t>
            </a:r>
          </a:p>
          <a:p>
            <a:r>
              <a:rPr lang="en-SG" sz="1200" b="0" i="0" kern="1200" dirty="0" smtClean="0">
                <a:solidFill>
                  <a:schemeClr val="tx1"/>
                </a:solidFill>
                <a:effectLst/>
                <a:latin typeface="+mn-lt"/>
                <a:ea typeface="+mn-ea"/>
                <a:cs typeface="+mn-cs"/>
              </a:rPr>
              <a:t>Reduce your water bill</a:t>
            </a:r>
          </a:p>
          <a:p>
            <a:r>
              <a:rPr lang="en-SG" sz="1200" b="0" i="0" kern="1200" dirty="0" smtClean="0">
                <a:solidFill>
                  <a:schemeClr val="tx1"/>
                </a:solidFill>
                <a:effectLst/>
                <a:latin typeface="+mn-lt"/>
                <a:ea typeface="+mn-ea"/>
                <a:cs typeface="+mn-cs"/>
              </a:rPr>
              <a:t>Promotes both water and energy conservation</a:t>
            </a:r>
          </a:p>
          <a:p>
            <a:r>
              <a:rPr lang="en-SG" sz="1200" b="0" i="0" kern="1200" dirty="0" smtClean="0">
                <a:solidFill>
                  <a:schemeClr val="tx1"/>
                </a:solidFill>
                <a:effectLst/>
                <a:latin typeface="+mn-lt"/>
                <a:ea typeface="+mn-ea"/>
                <a:cs typeface="+mn-cs"/>
              </a:rPr>
              <a:t>No filtration system required for landscape irrigation</a:t>
            </a:r>
          </a:p>
          <a:p>
            <a:endParaRPr lang="en-SG" dirty="0"/>
          </a:p>
        </p:txBody>
      </p:sp>
      <p:sp>
        <p:nvSpPr>
          <p:cNvPr id="4" name="Slide Number Placeholder 3"/>
          <p:cNvSpPr>
            <a:spLocks noGrp="1"/>
          </p:cNvSpPr>
          <p:nvPr>
            <p:ph type="sldNum" sz="quarter" idx="10"/>
          </p:nvPr>
        </p:nvSpPr>
        <p:spPr/>
        <p:txBody>
          <a:bodyPr/>
          <a:lstStyle/>
          <a:p>
            <a:pPr>
              <a:defRPr/>
            </a:pPr>
            <a:fld id="{855D4D93-37B8-442D-AFF0-85FBB82EADED}" type="slidenum">
              <a:rPr lang="en-SG" smtClean="0"/>
              <a:pPr>
                <a:defRPr/>
              </a:pPr>
              <a:t>17</a:t>
            </a:fld>
            <a:endParaRPr lang="en-SG"/>
          </a:p>
        </p:txBody>
      </p:sp>
    </p:spTree>
    <p:extLst>
      <p:ext uri="{BB962C8B-B14F-4D97-AF65-F5344CB8AC3E}">
        <p14:creationId xmlns:p14="http://schemas.microsoft.com/office/powerpoint/2010/main" val="185937643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t>
            </a:r>
            <a:r>
              <a:rPr lang="en-US" dirty="0" err="1" smtClean="0"/>
              <a:t>Greywater</a:t>
            </a:r>
            <a:r>
              <a:rPr lang="en-US" dirty="0" smtClean="0"/>
              <a:t>” means untreated used water which has not come into contact with toilet waste. It includes used water from showers, bathtubs, wash basins and water from clothes-washing and laundry tubs. It excludes used water from urinals, toilet bowls (water closets), kitchen sinks or dishwashers.</a:t>
            </a:r>
          </a:p>
          <a:p>
            <a:r>
              <a:rPr lang="en-US" dirty="0" err="1" smtClean="0"/>
              <a:t>Greywater</a:t>
            </a:r>
            <a:r>
              <a:rPr lang="en-US" dirty="0" smtClean="0"/>
              <a:t> recycling refers to reuse of treated </a:t>
            </a:r>
            <a:r>
              <a:rPr lang="en-US" dirty="0" err="1" smtClean="0"/>
              <a:t>greywater</a:t>
            </a:r>
            <a:r>
              <a:rPr lang="en-US" dirty="0" smtClean="0"/>
              <a:t> after the </a:t>
            </a:r>
            <a:r>
              <a:rPr lang="en-US" dirty="0" err="1" smtClean="0"/>
              <a:t>greywater</a:t>
            </a:r>
            <a:r>
              <a:rPr lang="en-US" dirty="0" smtClean="0"/>
              <a:t> has gone through treatment such as membrane filtration and disinfection to render the treated </a:t>
            </a:r>
            <a:r>
              <a:rPr lang="en-US" dirty="0" err="1" smtClean="0"/>
              <a:t>greywater</a:t>
            </a:r>
            <a:r>
              <a:rPr lang="en-US" dirty="0" smtClean="0"/>
              <a:t> safe for non-potable use. Treated </a:t>
            </a:r>
            <a:r>
              <a:rPr lang="en-US" dirty="0" err="1" smtClean="0"/>
              <a:t>greywater</a:t>
            </a:r>
            <a:r>
              <a:rPr lang="en-US" dirty="0" smtClean="0"/>
              <a:t> may be used for toilet flushing and as cooling tower make up water. However, treated </a:t>
            </a:r>
            <a:r>
              <a:rPr lang="en-US" dirty="0" err="1" smtClean="0"/>
              <a:t>greywater</a:t>
            </a:r>
            <a:r>
              <a:rPr lang="en-US" dirty="0" smtClean="0"/>
              <a:t> is not allowed for retail uses such as irrigation, washing floor including pressure washing, </a:t>
            </a:r>
            <a:r>
              <a:rPr lang="en-US" dirty="0" err="1" smtClean="0"/>
              <a:t>etc</a:t>
            </a:r>
            <a:r>
              <a:rPr lang="en-US" dirty="0" smtClean="0"/>
              <a:t> as there may be public health concerns.</a:t>
            </a:r>
          </a:p>
          <a:p>
            <a:endParaRPr lang="en-GB" dirty="0"/>
          </a:p>
        </p:txBody>
      </p:sp>
      <p:sp>
        <p:nvSpPr>
          <p:cNvPr id="4" name="Slide Number Placeholder 3"/>
          <p:cNvSpPr>
            <a:spLocks noGrp="1"/>
          </p:cNvSpPr>
          <p:nvPr>
            <p:ph type="sldNum" sz="quarter" idx="10"/>
          </p:nvPr>
        </p:nvSpPr>
        <p:spPr/>
        <p:txBody>
          <a:bodyPr/>
          <a:lstStyle/>
          <a:p>
            <a:pPr>
              <a:defRPr/>
            </a:pPr>
            <a:fld id="{855D4D93-37B8-442D-AFF0-85FBB82EADED}" type="slidenum">
              <a:rPr lang="en-SG" smtClean="0"/>
              <a:pPr>
                <a:defRPr/>
              </a:pPr>
              <a:t>18</a:t>
            </a:fld>
            <a:endParaRPr lang="en-SG"/>
          </a:p>
        </p:txBody>
      </p:sp>
    </p:spTree>
    <p:extLst>
      <p:ext uri="{BB962C8B-B14F-4D97-AF65-F5344CB8AC3E}">
        <p14:creationId xmlns:p14="http://schemas.microsoft.com/office/powerpoint/2010/main" val="17763760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dirty="0" smtClean="0"/>
              <a:t>When constructing </a:t>
            </a:r>
            <a:r>
              <a:rPr lang="en-US" dirty="0" smtClean="0">
                <a:hlinkClick r:id="rId3" action="ppaction://hlinkfile"/>
              </a:rPr>
              <a:t>cost-effective buildings</a:t>
            </a:r>
            <a:r>
              <a:rPr lang="en-US" dirty="0" smtClean="0"/>
              <a:t>, it is easy to forget that the success or failure of a project may rest on its indoor environmental quality (IEQ). </a:t>
            </a:r>
            <a:r>
              <a:rPr lang="en-US" dirty="0" smtClean="0">
                <a:hlinkClick r:id="rId4" action="ppaction://hlinkfile"/>
              </a:rPr>
              <a:t>Healthy</a:t>
            </a:r>
            <a:r>
              <a:rPr lang="en-US" dirty="0" smtClean="0"/>
              <a:t>, </a:t>
            </a:r>
            <a:r>
              <a:rPr lang="en-US" dirty="0" smtClean="0">
                <a:hlinkClick r:id="rId5" action="ppaction://hlinkfile"/>
              </a:rPr>
              <a:t>comfortable</a:t>
            </a:r>
            <a:r>
              <a:rPr lang="en-US" dirty="0" smtClean="0"/>
              <a:t> employees are often more satisfied and </a:t>
            </a:r>
            <a:r>
              <a:rPr lang="en-US" dirty="0" smtClean="0">
                <a:hlinkClick r:id="rId6" action="ppaction://hlinkfile"/>
              </a:rPr>
              <a:t>productive</a:t>
            </a:r>
            <a:r>
              <a:rPr lang="en-US" dirty="0" smtClean="0"/>
              <a:t>. Unfortunately, this simple truth is often lost, for it is easier to focus on the first-cost of a project than it is to determine the value of increased user productivity and health. Facilities should be constructed with an appreciation of the importance of providing high-quality, interior environments for all users.</a:t>
            </a:r>
          </a:p>
          <a:p>
            <a:pPr marL="0" marR="0" indent="0" algn="l" defTabSz="914400" rtl="0" eaLnBrk="1" fontAlgn="base" latinLnBrk="0" hangingPunct="1">
              <a:lnSpc>
                <a:spcPct val="100000"/>
              </a:lnSpc>
              <a:spcBef>
                <a:spcPct val="30000"/>
              </a:spcBef>
              <a:spcAft>
                <a:spcPct val="0"/>
              </a:spcAft>
              <a:buClrTx/>
              <a:buSzTx/>
              <a:buFontTx/>
              <a:buNone/>
              <a:tabLst/>
              <a:defRPr/>
            </a:pPr>
            <a:endParaRPr lang="en-US" dirty="0" smtClean="0"/>
          </a:p>
        </p:txBody>
      </p:sp>
      <p:sp>
        <p:nvSpPr>
          <p:cNvPr id="4" name="Slide Number Placeholder 3"/>
          <p:cNvSpPr>
            <a:spLocks noGrp="1"/>
          </p:cNvSpPr>
          <p:nvPr>
            <p:ph type="sldNum" sz="quarter" idx="10"/>
          </p:nvPr>
        </p:nvSpPr>
        <p:spPr/>
        <p:txBody>
          <a:bodyPr/>
          <a:lstStyle/>
          <a:p>
            <a:pPr>
              <a:defRPr/>
            </a:pPr>
            <a:fld id="{855D4D93-37B8-442D-AFF0-85FBB82EADED}" type="slidenum">
              <a:rPr lang="en-SG" smtClean="0"/>
              <a:pPr>
                <a:defRPr/>
              </a:pPr>
              <a:t>3</a:t>
            </a:fld>
            <a:endParaRPr lang="en-SG"/>
          </a:p>
        </p:txBody>
      </p:sp>
    </p:spTree>
    <p:extLst>
      <p:ext uri="{BB962C8B-B14F-4D97-AF65-F5344CB8AC3E}">
        <p14:creationId xmlns:p14="http://schemas.microsoft.com/office/powerpoint/2010/main" val="36627894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dirty="0" smtClean="0"/>
              <a:t>Green Buildings aim to provide a good healthy working</a:t>
            </a:r>
            <a:r>
              <a:rPr lang="en-US" baseline="0" dirty="0" smtClean="0"/>
              <a:t> environment for occupants so as to boost productivity levels.</a:t>
            </a:r>
          </a:p>
          <a:p>
            <a:pPr marL="0" marR="0" indent="0" algn="l" defTabSz="914400" rtl="0" eaLnBrk="1" fontAlgn="base" latinLnBrk="0" hangingPunct="1">
              <a:lnSpc>
                <a:spcPct val="100000"/>
              </a:lnSpc>
              <a:spcBef>
                <a:spcPct val="30000"/>
              </a:spcBef>
              <a:spcAft>
                <a:spcPct val="0"/>
              </a:spcAft>
              <a:buClrTx/>
              <a:buSzTx/>
              <a:buFontTx/>
              <a:buNone/>
              <a:tabLst/>
              <a:defRPr/>
            </a:pPr>
            <a:endParaRPr lang="en-US" baseline="0" dirty="0" smtClean="0"/>
          </a:p>
          <a:p>
            <a:r>
              <a:rPr lang="en-US" sz="1200" b="1" i="0" u="none" strike="noStrike" kern="1200" baseline="0" dirty="0" smtClean="0">
                <a:solidFill>
                  <a:schemeClr val="tx1"/>
                </a:solidFill>
                <a:latin typeface="+mn-lt"/>
                <a:ea typeface="+mn-ea"/>
                <a:cs typeface="+mn-cs"/>
              </a:rPr>
              <a:t>Carbon dioxide </a:t>
            </a:r>
            <a:r>
              <a:rPr lang="en-US" sz="1200" b="0" i="0" u="none" strike="noStrike" kern="1200" baseline="0" dirty="0" smtClean="0">
                <a:solidFill>
                  <a:schemeClr val="tx1"/>
                </a:solidFill>
                <a:latin typeface="+mn-lt"/>
                <a:ea typeface="+mn-ea"/>
                <a:cs typeface="+mn-cs"/>
              </a:rPr>
              <a:t>Carbon dioxide is present in the unpolluted</a:t>
            </a:r>
          </a:p>
          <a:p>
            <a:r>
              <a:rPr lang="en-US" sz="1200" b="0" i="0" u="none" strike="noStrike" kern="1200" baseline="0" dirty="0" smtClean="0">
                <a:solidFill>
                  <a:schemeClr val="tx1"/>
                </a:solidFill>
                <a:latin typeface="+mn-lt"/>
                <a:ea typeface="+mn-ea"/>
                <a:cs typeface="+mn-cs"/>
              </a:rPr>
              <a:t>atmosphere at a concentration of about 0.03% percent</a:t>
            </a:r>
          </a:p>
          <a:p>
            <a:r>
              <a:rPr lang="en-US" sz="1200" b="0" i="0" u="none" strike="noStrike" kern="1200" baseline="0" dirty="0" smtClean="0">
                <a:solidFill>
                  <a:schemeClr val="tx1"/>
                </a:solidFill>
                <a:latin typeface="+mn-lt"/>
                <a:ea typeface="+mn-ea"/>
                <a:cs typeface="+mn-cs"/>
              </a:rPr>
              <a:t>but since about 5% of the air we breathe out is carbon</a:t>
            </a:r>
          </a:p>
          <a:p>
            <a:r>
              <a:rPr lang="en-US" sz="1200" b="0" i="0" u="none" strike="noStrike" kern="1200" baseline="0" dirty="0" smtClean="0">
                <a:solidFill>
                  <a:schemeClr val="tx1"/>
                </a:solidFill>
                <a:latin typeface="+mn-lt"/>
                <a:ea typeface="+mn-ea"/>
                <a:cs typeface="+mn-cs"/>
              </a:rPr>
              <a:t>dioxide the level increases in inadequately ventilated</a:t>
            </a:r>
          </a:p>
          <a:p>
            <a:r>
              <a:rPr lang="en-US" sz="1200" b="0" i="0" u="none" strike="noStrike" kern="1200" baseline="0" dirty="0" smtClean="0">
                <a:solidFill>
                  <a:schemeClr val="tx1"/>
                </a:solidFill>
                <a:latin typeface="+mn-lt"/>
                <a:ea typeface="+mn-ea"/>
                <a:cs typeface="+mn-cs"/>
              </a:rPr>
              <a:t>occupied rooms. The level of carbon dioxide is</a:t>
            </a:r>
          </a:p>
          <a:p>
            <a:r>
              <a:rPr lang="en-US" sz="1200" b="0" i="0" u="none" strike="noStrike" kern="1200" baseline="0" dirty="0" smtClean="0">
                <a:solidFill>
                  <a:schemeClr val="tx1"/>
                </a:solidFill>
                <a:latin typeface="+mn-lt"/>
                <a:ea typeface="+mn-ea"/>
                <a:cs typeface="+mn-cs"/>
              </a:rPr>
              <a:t>therefore often used to assess the efficiency of</a:t>
            </a:r>
          </a:p>
          <a:p>
            <a:r>
              <a:rPr lang="en-GB" sz="1200" b="0" i="0" u="none" strike="noStrike" kern="1200" baseline="0" dirty="0" smtClean="0">
                <a:solidFill>
                  <a:schemeClr val="tx1"/>
                </a:solidFill>
                <a:latin typeface="+mn-lt"/>
                <a:ea typeface="+mn-ea"/>
                <a:cs typeface="+mn-cs"/>
              </a:rPr>
              <a:t>ventilation. Outside sources include vehicle exhaust</a:t>
            </a:r>
          </a:p>
          <a:p>
            <a:r>
              <a:rPr lang="en-GB" sz="1200" b="0" i="0" u="none" strike="noStrike" kern="1200" baseline="0" dirty="0" smtClean="0">
                <a:solidFill>
                  <a:schemeClr val="tx1"/>
                </a:solidFill>
                <a:latin typeface="+mn-lt"/>
                <a:ea typeface="+mn-ea"/>
                <a:cs typeface="+mn-cs"/>
              </a:rPr>
              <a:t>fumes or other exhausts.</a:t>
            </a:r>
            <a:endParaRPr lang="en-US" dirty="0" smtClean="0"/>
          </a:p>
          <a:p>
            <a:endParaRPr lang="en-GB" dirty="0" smtClean="0"/>
          </a:p>
          <a:p>
            <a:r>
              <a:rPr lang="en-US" sz="1200" b="1" i="0" u="none" strike="noStrike" kern="1200" baseline="0" dirty="0" smtClean="0">
                <a:solidFill>
                  <a:schemeClr val="tx1"/>
                </a:solidFill>
                <a:latin typeface="+mn-lt"/>
                <a:ea typeface="+mn-ea"/>
                <a:cs typeface="+mn-cs"/>
              </a:rPr>
              <a:t>Carbon monoxide </a:t>
            </a:r>
            <a:r>
              <a:rPr lang="en-US" sz="1200" b="0" i="0" u="none" strike="noStrike" kern="1200" baseline="0" dirty="0" smtClean="0">
                <a:solidFill>
                  <a:schemeClr val="tx1"/>
                </a:solidFill>
                <a:latin typeface="+mn-lt"/>
                <a:ea typeface="+mn-ea"/>
                <a:cs typeface="+mn-cs"/>
              </a:rPr>
              <a:t>Any process of combustion can produce carbon</a:t>
            </a:r>
          </a:p>
          <a:p>
            <a:r>
              <a:rPr lang="en-US" sz="1200" b="0" i="0" u="none" strike="noStrike" kern="1200" baseline="0" dirty="0" smtClean="0">
                <a:solidFill>
                  <a:schemeClr val="tx1"/>
                </a:solidFill>
                <a:latin typeface="+mn-lt"/>
                <a:ea typeface="+mn-ea"/>
                <a:cs typeface="+mn-cs"/>
              </a:rPr>
              <a:t>monoxide, including cooking and tobacco smoking.</a:t>
            </a:r>
          </a:p>
          <a:p>
            <a:r>
              <a:rPr lang="en-US" sz="1200" b="0" i="0" u="none" strike="noStrike" kern="1200" baseline="0" dirty="0" smtClean="0">
                <a:solidFill>
                  <a:schemeClr val="tx1"/>
                </a:solidFill>
                <a:latin typeface="+mn-lt"/>
                <a:ea typeface="+mn-ea"/>
                <a:cs typeface="+mn-cs"/>
              </a:rPr>
              <a:t>A major source of carbon monoxide is vehicle</a:t>
            </a:r>
          </a:p>
          <a:p>
            <a:r>
              <a:rPr lang="en-GB" sz="1200" b="0" i="0" u="none" strike="noStrike" kern="1200" baseline="0" dirty="0" smtClean="0">
                <a:solidFill>
                  <a:schemeClr val="tx1"/>
                </a:solidFill>
                <a:latin typeface="+mn-lt"/>
                <a:ea typeface="+mn-ea"/>
                <a:cs typeface="+mn-cs"/>
              </a:rPr>
              <a:t>exhaust.</a:t>
            </a:r>
          </a:p>
          <a:p>
            <a:endParaRPr lang="en-GB" sz="1200" b="0" i="0" u="none" strike="noStrike" kern="1200" baseline="0" dirty="0" smtClean="0">
              <a:solidFill>
                <a:schemeClr val="tx1"/>
              </a:solidFill>
              <a:latin typeface="+mn-lt"/>
              <a:ea typeface="+mn-ea"/>
              <a:cs typeface="+mn-cs"/>
            </a:endParaRPr>
          </a:p>
          <a:p>
            <a:r>
              <a:rPr lang="en-US" sz="1200" b="1" i="0" u="none" strike="noStrike" kern="1200" baseline="0" dirty="0" smtClean="0">
                <a:solidFill>
                  <a:schemeClr val="tx1"/>
                </a:solidFill>
                <a:latin typeface="+mn-lt"/>
                <a:ea typeface="+mn-ea"/>
                <a:cs typeface="+mn-cs"/>
              </a:rPr>
              <a:t>Formaldehyde </a:t>
            </a:r>
            <a:r>
              <a:rPr lang="en-US" sz="1200" b="0" i="0" u="none" strike="noStrike" kern="1200" baseline="0" dirty="0" err="1" smtClean="0">
                <a:solidFill>
                  <a:schemeClr val="tx1"/>
                </a:solidFill>
                <a:latin typeface="+mn-lt"/>
                <a:ea typeface="+mn-ea"/>
                <a:cs typeface="+mn-cs"/>
              </a:rPr>
              <a:t>Formaldehyde</a:t>
            </a:r>
            <a:r>
              <a:rPr lang="en-US" sz="1200" b="0" i="0" u="none" strike="noStrike" kern="1200" baseline="0" dirty="0" smtClean="0">
                <a:solidFill>
                  <a:schemeClr val="tx1"/>
                </a:solidFill>
                <a:latin typeface="+mn-lt"/>
                <a:ea typeface="+mn-ea"/>
                <a:cs typeface="+mn-cs"/>
              </a:rPr>
              <a:t> is a </a:t>
            </a:r>
            <a:r>
              <a:rPr lang="en-US" sz="1200" b="0" i="0" u="none" strike="noStrike" kern="1200" baseline="0" dirty="0" err="1" smtClean="0">
                <a:solidFill>
                  <a:schemeClr val="tx1"/>
                </a:solidFill>
                <a:latin typeface="+mn-lt"/>
                <a:ea typeface="+mn-ea"/>
                <a:cs typeface="+mn-cs"/>
              </a:rPr>
              <a:t>colourless</a:t>
            </a:r>
            <a:r>
              <a:rPr lang="en-US" sz="1200" b="0" i="0" u="none" strike="noStrike" kern="1200" baseline="0" dirty="0" smtClean="0">
                <a:solidFill>
                  <a:schemeClr val="tx1"/>
                </a:solidFill>
                <a:latin typeface="+mn-lt"/>
                <a:ea typeface="+mn-ea"/>
                <a:cs typeface="+mn-cs"/>
              </a:rPr>
              <a:t> gas with a pungent</a:t>
            </a:r>
          </a:p>
          <a:p>
            <a:r>
              <a:rPr lang="en-US" sz="1200" b="0" i="0" u="none" strike="noStrike" kern="1200" baseline="0" dirty="0" err="1" smtClean="0">
                <a:solidFill>
                  <a:schemeClr val="tx1"/>
                </a:solidFill>
                <a:latin typeface="+mn-lt"/>
                <a:ea typeface="+mn-ea"/>
                <a:cs typeface="+mn-cs"/>
              </a:rPr>
              <a:t>odour</a:t>
            </a:r>
            <a:r>
              <a:rPr lang="en-US" sz="1200" b="0" i="0" u="none" strike="noStrike" kern="1200" baseline="0" dirty="0" smtClean="0">
                <a:solidFill>
                  <a:schemeClr val="tx1"/>
                </a:solidFill>
                <a:latin typeface="+mn-lt"/>
                <a:ea typeface="+mn-ea"/>
                <a:cs typeface="+mn-cs"/>
              </a:rPr>
              <a:t>. It is found in hundreds of different products,</a:t>
            </a:r>
          </a:p>
          <a:p>
            <a:r>
              <a:rPr lang="en-US" sz="1200" b="0" i="0" u="none" strike="noStrike" kern="1200" baseline="0" dirty="0" smtClean="0">
                <a:solidFill>
                  <a:schemeClr val="tx1"/>
                </a:solidFill>
                <a:latin typeface="+mn-lt"/>
                <a:ea typeface="+mn-ea"/>
                <a:cs typeface="+mn-cs"/>
              </a:rPr>
              <a:t>including insulation material, ceiling tiles, particle</a:t>
            </a:r>
          </a:p>
          <a:p>
            <a:r>
              <a:rPr lang="en-US" sz="1200" b="0" i="0" u="none" strike="noStrike" kern="1200" baseline="0" dirty="0" smtClean="0">
                <a:solidFill>
                  <a:schemeClr val="tx1"/>
                </a:solidFill>
                <a:latin typeface="+mn-lt"/>
                <a:ea typeface="+mn-ea"/>
                <a:cs typeface="+mn-cs"/>
              </a:rPr>
              <a:t>board, plywood, office furniture, carpet glues, various</a:t>
            </a:r>
          </a:p>
          <a:p>
            <a:r>
              <a:rPr lang="en-US" sz="1200" b="0" i="0" u="none" strike="noStrike" kern="1200" baseline="0" dirty="0" smtClean="0">
                <a:solidFill>
                  <a:schemeClr val="tx1"/>
                </a:solidFill>
                <a:latin typeface="+mn-lt"/>
                <a:ea typeface="+mn-ea"/>
                <a:cs typeface="+mn-cs"/>
              </a:rPr>
              <a:t>plastics, synthetic </a:t>
            </a:r>
            <a:r>
              <a:rPr lang="en-US" sz="1200" b="0" i="0" u="none" strike="noStrike" kern="1200" baseline="0" dirty="0" err="1" smtClean="0">
                <a:solidFill>
                  <a:schemeClr val="tx1"/>
                </a:solidFill>
                <a:latin typeface="+mn-lt"/>
                <a:ea typeface="+mn-ea"/>
                <a:cs typeface="+mn-cs"/>
              </a:rPr>
              <a:t>fibres</a:t>
            </a:r>
            <a:r>
              <a:rPr lang="en-US" sz="1200" b="0" i="0" u="none" strike="noStrike" kern="1200" baseline="0" dirty="0" smtClean="0">
                <a:solidFill>
                  <a:schemeClr val="tx1"/>
                </a:solidFill>
                <a:latin typeface="+mn-lt"/>
                <a:ea typeface="+mn-ea"/>
                <a:cs typeface="+mn-cs"/>
              </a:rPr>
              <a:t> in rugs, upholstery and other</a:t>
            </a:r>
          </a:p>
          <a:p>
            <a:r>
              <a:rPr lang="en-US" sz="1200" b="0" i="0" u="none" strike="noStrike" kern="1200" baseline="0" dirty="0" smtClean="0">
                <a:solidFill>
                  <a:schemeClr val="tx1"/>
                </a:solidFill>
                <a:latin typeface="+mn-lt"/>
                <a:ea typeface="+mn-ea"/>
                <a:cs typeface="+mn-cs"/>
              </a:rPr>
              <a:t>textiles, pesticides, paint and paper. Levels of</a:t>
            </a:r>
          </a:p>
          <a:p>
            <a:r>
              <a:rPr lang="en-GB" sz="1200" b="0" i="0" u="none" strike="noStrike" kern="1200" baseline="0" dirty="0" smtClean="0">
                <a:solidFill>
                  <a:schemeClr val="tx1"/>
                </a:solidFill>
                <a:latin typeface="+mn-lt"/>
                <a:ea typeface="+mn-ea"/>
                <a:cs typeface="+mn-cs"/>
              </a:rPr>
              <a:t>emission increase with temperature.</a:t>
            </a:r>
          </a:p>
          <a:p>
            <a:endParaRPr lang="en-GB" sz="1200" b="0" i="0" u="none" strike="noStrike" kern="1200" baseline="0" dirty="0" smtClean="0">
              <a:solidFill>
                <a:schemeClr val="tx1"/>
              </a:solidFill>
              <a:latin typeface="+mn-lt"/>
              <a:ea typeface="+mn-ea"/>
              <a:cs typeface="+mn-cs"/>
            </a:endParaRPr>
          </a:p>
          <a:p>
            <a:r>
              <a:rPr lang="en-US" sz="1200" b="1" i="0" u="none" strike="noStrike" kern="1200" baseline="0" dirty="0" smtClean="0">
                <a:solidFill>
                  <a:schemeClr val="tx1"/>
                </a:solidFill>
                <a:latin typeface="+mn-lt"/>
                <a:ea typeface="+mn-ea"/>
                <a:cs typeface="+mn-cs"/>
              </a:rPr>
              <a:t>Ozone </a:t>
            </a:r>
            <a:r>
              <a:rPr lang="en-US" sz="1200" b="0" i="0" u="none" strike="noStrike" kern="1200" baseline="0" dirty="0" err="1" smtClean="0">
                <a:solidFill>
                  <a:schemeClr val="tx1"/>
                </a:solidFill>
                <a:latin typeface="+mn-lt"/>
                <a:ea typeface="+mn-ea"/>
                <a:cs typeface="+mn-cs"/>
              </a:rPr>
              <a:t>Ozone</a:t>
            </a:r>
            <a:r>
              <a:rPr lang="en-US" sz="1200" b="0" i="0" u="none" strike="noStrike" kern="1200" baseline="0" dirty="0" smtClean="0">
                <a:solidFill>
                  <a:schemeClr val="tx1"/>
                </a:solidFill>
                <a:latin typeface="+mn-lt"/>
                <a:ea typeface="+mn-ea"/>
                <a:cs typeface="+mn-cs"/>
              </a:rPr>
              <a:t> is naturally present in the air since it is produced from oxygen by ultraviolet radiation. However, it can also be produced by electrical discharges and is emitted by some items of electrical equipment such as photocopiers and electrostatic precipitator devices used to clean the air by removing </a:t>
            </a:r>
            <a:r>
              <a:rPr lang="en-GB" sz="1200" b="0" i="0" u="none" strike="noStrike" kern="1200" baseline="0" dirty="0" smtClean="0">
                <a:solidFill>
                  <a:schemeClr val="tx1"/>
                </a:solidFill>
                <a:latin typeface="+mn-lt"/>
                <a:ea typeface="+mn-ea"/>
                <a:cs typeface="+mn-cs"/>
              </a:rPr>
              <a:t>dust.</a:t>
            </a:r>
            <a:endParaRPr lang="en-GB" dirty="0" smtClean="0"/>
          </a:p>
          <a:p>
            <a:endParaRPr lang="en-SG" dirty="0"/>
          </a:p>
        </p:txBody>
      </p:sp>
      <p:sp>
        <p:nvSpPr>
          <p:cNvPr id="4" name="Slide Number Placeholder 3"/>
          <p:cNvSpPr>
            <a:spLocks noGrp="1"/>
          </p:cNvSpPr>
          <p:nvPr>
            <p:ph type="sldNum" sz="quarter" idx="10"/>
          </p:nvPr>
        </p:nvSpPr>
        <p:spPr/>
        <p:txBody>
          <a:bodyPr/>
          <a:lstStyle/>
          <a:p>
            <a:pPr>
              <a:defRPr/>
            </a:pPr>
            <a:fld id="{855D4D93-37B8-442D-AFF0-85FBB82EADED}" type="slidenum">
              <a:rPr lang="en-SG" smtClean="0"/>
              <a:pPr>
                <a:defRPr/>
              </a:pPr>
              <a:t>4</a:t>
            </a:fld>
            <a:endParaRPr lang="en-SG"/>
          </a:p>
        </p:txBody>
      </p:sp>
    </p:spTree>
    <p:extLst>
      <p:ext uri="{BB962C8B-B14F-4D97-AF65-F5344CB8AC3E}">
        <p14:creationId xmlns:p14="http://schemas.microsoft.com/office/powerpoint/2010/main" val="9792629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Personnel costs are critical</a:t>
            </a:r>
          </a:p>
          <a:p>
            <a:r>
              <a:rPr lang="en-GB" dirty="0" smtClean="0"/>
              <a:t>Studies show a 3 – 7% gain in productivity pays all energy bills</a:t>
            </a:r>
          </a:p>
          <a:p>
            <a:r>
              <a:rPr lang="en-GB" dirty="0" smtClean="0"/>
              <a:t>And a 10% gain in productivity pays for the entire building.</a:t>
            </a:r>
          </a:p>
          <a:p>
            <a:endParaRPr lang="en-GB" dirty="0" smtClean="0"/>
          </a:p>
          <a:p>
            <a:r>
              <a:rPr lang="en-GB" dirty="0" smtClean="0"/>
              <a:t>That</a:t>
            </a:r>
            <a:r>
              <a:rPr lang="en-GB" baseline="0" dirty="0" smtClean="0"/>
              <a:t> is why green buildings are designed to improve the indoor environmental quality which improves productivity via reduction in </a:t>
            </a:r>
            <a:r>
              <a:rPr lang="en-GB" baseline="0" dirty="0" err="1" smtClean="0"/>
              <a:t>absentism</a:t>
            </a:r>
            <a:r>
              <a:rPr lang="en-GB" baseline="0" dirty="0" smtClean="0"/>
              <a:t> rate and better working environment.</a:t>
            </a:r>
            <a:endParaRPr lang="en-GB" dirty="0" smtClean="0"/>
          </a:p>
          <a:p>
            <a:endParaRPr lang="en-GB" dirty="0"/>
          </a:p>
        </p:txBody>
      </p:sp>
      <p:sp>
        <p:nvSpPr>
          <p:cNvPr id="4" name="Slide Number Placeholder 3"/>
          <p:cNvSpPr>
            <a:spLocks noGrp="1"/>
          </p:cNvSpPr>
          <p:nvPr>
            <p:ph type="sldNum" sz="quarter" idx="10"/>
          </p:nvPr>
        </p:nvSpPr>
        <p:spPr/>
        <p:txBody>
          <a:bodyPr/>
          <a:lstStyle/>
          <a:p>
            <a:pPr>
              <a:defRPr/>
            </a:pPr>
            <a:fld id="{855D4D93-37B8-442D-AFF0-85FBB82EADED}" type="slidenum">
              <a:rPr lang="en-SG" smtClean="0"/>
              <a:pPr>
                <a:defRPr/>
              </a:pPr>
              <a:t>5</a:t>
            </a:fld>
            <a:endParaRPr lang="en-SG"/>
          </a:p>
        </p:txBody>
      </p:sp>
    </p:spTree>
    <p:extLst>
      <p:ext uri="{BB962C8B-B14F-4D97-AF65-F5344CB8AC3E}">
        <p14:creationId xmlns:p14="http://schemas.microsoft.com/office/powerpoint/2010/main" val="37226425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Paints may have a major negative impact on the health of a building because they can contain VOCs and other toxic </a:t>
            </a:r>
          </a:p>
          <a:p>
            <a:r>
              <a:rPr lang="en-US" dirty="0" smtClean="0"/>
              <a:t>components which evaporate into the air and are harmful to the occupants. The health effects of exposure to VOCs are </a:t>
            </a:r>
          </a:p>
          <a:p>
            <a:r>
              <a:rPr lang="en-US" dirty="0" smtClean="0"/>
              <a:t>eye, nose and throat irritation, headache, nausea and more serious illnesses - heart, lung and kidney damage.</a:t>
            </a:r>
            <a:endParaRPr lang="en-GB" dirty="0" smtClean="0"/>
          </a:p>
          <a:p>
            <a:endParaRPr lang="en-US" dirty="0" smtClean="0"/>
          </a:p>
          <a:p>
            <a:endParaRPr lang="en-US" dirty="0" smtClean="0"/>
          </a:p>
          <a:p>
            <a:endParaRPr lang="en-US" dirty="0" smtClean="0"/>
          </a:p>
          <a:p>
            <a:endParaRPr lang="en-US" dirty="0" smtClean="0"/>
          </a:p>
          <a:p>
            <a:r>
              <a:rPr lang="en-US" dirty="0" smtClean="0"/>
              <a:t>Formaldehyde is a gas at room temperature and is widely used as an adhesive in the manufacture of composite wood </a:t>
            </a:r>
          </a:p>
          <a:p>
            <a:r>
              <a:rPr lang="en-US" dirty="0" smtClean="0"/>
              <a:t>such as MDF and particleboard. The health effects of exposure to formaldehyde could result in eye, nose and throat </a:t>
            </a:r>
          </a:p>
          <a:p>
            <a:r>
              <a:rPr lang="en-US" dirty="0" smtClean="0"/>
              <a:t>irritation; wheezing and coughing; fatigue; skin rash or severe allergic reactions. High concentration may trigger attacks </a:t>
            </a:r>
          </a:p>
          <a:p>
            <a:r>
              <a:rPr lang="en-US" dirty="0" smtClean="0"/>
              <a:t>in asthma. It may also increase risk of cancer.</a:t>
            </a:r>
          </a:p>
          <a:p>
            <a:r>
              <a:rPr lang="en-US" dirty="0" smtClean="0"/>
              <a:t>Formaldehyde exposures of 0.1ppm or less are well below both the irritant and cancer thresholds, and no adverse health </a:t>
            </a:r>
          </a:p>
          <a:p>
            <a:r>
              <a:rPr lang="en-US" dirty="0" smtClean="0"/>
              <a:t>effects would be expected in even the most sensitive individuals, including the young, the aged, and the ill.</a:t>
            </a:r>
            <a:endParaRPr lang="en-GB" dirty="0"/>
          </a:p>
        </p:txBody>
      </p:sp>
      <p:sp>
        <p:nvSpPr>
          <p:cNvPr id="4" name="Slide Number Placeholder 3"/>
          <p:cNvSpPr>
            <a:spLocks noGrp="1"/>
          </p:cNvSpPr>
          <p:nvPr>
            <p:ph type="sldNum" sz="quarter" idx="10"/>
          </p:nvPr>
        </p:nvSpPr>
        <p:spPr/>
        <p:txBody>
          <a:bodyPr/>
          <a:lstStyle/>
          <a:p>
            <a:pPr>
              <a:defRPr/>
            </a:pPr>
            <a:fld id="{855D4D93-37B8-442D-AFF0-85FBB82EADED}" type="slidenum">
              <a:rPr lang="en-SG" smtClean="0"/>
              <a:pPr>
                <a:defRPr/>
              </a:pPr>
              <a:t>6</a:t>
            </a:fld>
            <a:endParaRPr lang="en-SG"/>
          </a:p>
        </p:txBody>
      </p:sp>
    </p:spTree>
    <p:extLst>
      <p:ext uri="{BB962C8B-B14F-4D97-AF65-F5344CB8AC3E}">
        <p14:creationId xmlns:p14="http://schemas.microsoft.com/office/powerpoint/2010/main" val="22399644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smtClean="0"/>
              <a:t>Air-conditioning space should be installed with CO sensors to modulate the amount of outdoor air introduced into the air conditioning system so that the CO2 level for the area served will always be below 1000ppm.  </a:t>
            </a:r>
          </a:p>
          <a:p>
            <a:r>
              <a:rPr lang="en-US" sz="1200" dirty="0" smtClean="0"/>
              <a:t>Higher than normal levels of CO2 can have substantial effect on the wellbeing and productivity of the occupants. </a:t>
            </a:r>
          </a:p>
          <a:p>
            <a:r>
              <a:rPr lang="en-US" sz="1200" dirty="0" smtClean="0"/>
              <a:t>The installation of CO2 monitoring system can automatically adjust fresh air supply rates. This design can reduce the energy consumption without compromising the indoor air quality.</a:t>
            </a:r>
            <a:endParaRPr lang="en-GB" sz="1200" dirty="0" smtClean="0"/>
          </a:p>
          <a:p>
            <a:endParaRPr lang="en-GB" dirty="0"/>
          </a:p>
        </p:txBody>
      </p:sp>
      <p:sp>
        <p:nvSpPr>
          <p:cNvPr id="4" name="Slide Number Placeholder 3"/>
          <p:cNvSpPr>
            <a:spLocks noGrp="1"/>
          </p:cNvSpPr>
          <p:nvPr>
            <p:ph type="sldNum" sz="quarter" idx="10"/>
          </p:nvPr>
        </p:nvSpPr>
        <p:spPr/>
        <p:txBody>
          <a:bodyPr/>
          <a:lstStyle/>
          <a:p>
            <a:pPr>
              <a:defRPr/>
            </a:pPr>
            <a:fld id="{855D4D93-37B8-442D-AFF0-85FBB82EADED}" type="slidenum">
              <a:rPr lang="en-SG" smtClean="0"/>
              <a:pPr>
                <a:defRPr/>
              </a:pPr>
              <a:t>7</a:t>
            </a:fld>
            <a:endParaRPr lang="en-SG"/>
          </a:p>
        </p:txBody>
      </p:sp>
    </p:spTree>
    <p:extLst>
      <p:ext uri="{BB962C8B-B14F-4D97-AF65-F5344CB8AC3E}">
        <p14:creationId xmlns:p14="http://schemas.microsoft.com/office/powerpoint/2010/main" val="15227207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smtClean="0"/>
              <a:t>Conventional  ﬂuorescent  luminaries  operate  at  a  frequency  of  50Hz .  </a:t>
            </a:r>
          </a:p>
          <a:p>
            <a:r>
              <a:rPr lang="en-US" sz="1200" dirty="0" smtClean="0"/>
              <a:t>This  results  in  the  light switching on and off 100 times per second and may cause headaches and eyestrain. </a:t>
            </a:r>
          </a:p>
          <a:p>
            <a:r>
              <a:rPr lang="en-US" sz="1200" dirty="0" smtClean="0"/>
              <a:t>The use of high frequency ballasts  in the range of 20kHz and higher will provide smoother, non-ﬂickering lamp operation. At this frequency, the ﬂicker is totally undetectable.</a:t>
            </a:r>
          </a:p>
          <a:p>
            <a:r>
              <a:rPr lang="en-US" sz="1200" dirty="0" smtClean="0"/>
              <a:t>Lighting luminance levels are an important factor in determining occupant wellbeing and health in an ofﬁce. Lighting that is too weak or too strong can cause discomfort and strain for ofﬁce occupants.</a:t>
            </a:r>
            <a:endParaRPr lang="en-GB" sz="1200" dirty="0" smtClean="0"/>
          </a:p>
          <a:p>
            <a:endParaRPr lang="en-GB" dirty="0"/>
          </a:p>
        </p:txBody>
      </p:sp>
      <p:sp>
        <p:nvSpPr>
          <p:cNvPr id="4" name="Slide Number Placeholder 3"/>
          <p:cNvSpPr>
            <a:spLocks noGrp="1"/>
          </p:cNvSpPr>
          <p:nvPr>
            <p:ph type="sldNum" sz="quarter" idx="10"/>
          </p:nvPr>
        </p:nvSpPr>
        <p:spPr/>
        <p:txBody>
          <a:bodyPr/>
          <a:lstStyle/>
          <a:p>
            <a:pPr>
              <a:defRPr/>
            </a:pPr>
            <a:fld id="{855D4D93-37B8-442D-AFF0-85FBB82EADED}" type="slidenum">
              <a:rPr lang="en-SG" smtClean="0"/>
              <a:pPr>
                <a:defRPr/>
              </a:pPr>
              <a:t>8</a:t>
            </a:fld>
            <a:endParaRPr lang="en-SG"/>
          </a:p>
        </p:txBody>
      </p:sp>
    </p:spTree>
    <p:extLst>
      <p:ext uri="{BB962C8B-B14F-4D97-AF65-F5344CB8AC3E}">
        <p14:creationId xmlns:p14="http://schemas.microsoft.com/office/powerpoint/2010/main" val="34148346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Good  indoor  thermal  comfort  improves  productivity  at </a:t>
            </a:r>
          </a:p>
          <a:p>
            <a:r>
              <a:rPr lang="en-US" dirty="0" smtClean="0"/>
              <a:t>workplace. Air-conditioning system should be designed </a:t>
            </a:r>
          </a:p>
          <a:p>
            <a:r>
              <a:rPr lang="en-US" dirty="0" smtClean="0"/>
              <a:t>to take into consideration the ﬂuctuation in ambient air </a:t>
            </a:r>
          </a:p>
          <a:p>
            <a:r>
              <a:rPr lang="en-US" dirty="0" smtClean="0"/>
              <a:t>temperature to ensure the following thermal comfort:</a:t>
            </a:r>
          </a:p>
          <a:p>
            <a:r>
              <a:rPr lang="en-US" dirty="0" smtClean="0"/>
              <a:t>  o  Air temperature 22.5-25.5 </a:t>
            </a:r>
            <a:r>
              <a:rPr lang="en-US" dirty="0" err="1" smtClean="0"/>
              <a:t>Deg</a:t>
            </a:r>
            <a:r>
              <a:rPr lang="en-US" dirty="0" smtClean="0"/>
              <a:t> C</a:t>
            </a:r>
          </a:p>
          <a:p>
            <a:r>
              <a:rPr lang="en-US" dirty="0" smtClean="0"/>
              <a:t>  o  Relative humidity &lt; 70%</a:t>
            </a:r>
          </a:p>
          <a:p>
            <a:r>
              <a:rPr lang="en-US" dirty="0" smtClean="0"/>
              <a:t>  o  Air movement &lt;0.25m/s</a:t>
            </a:r>
            <a:endParaRPr lang="en-GB" dirty="0"/>
          </a:p>
        </p:txBody>
      </p:sp>
      <p:sp>
        <p:nvSpPr>
          <p:cNvPr id="4" name="Slide Number Placeholder 3"/>
          <p:cNvSpPr>
            <a:spLocks noGrp="1"/>
          </p:cNvSpPr>
          <p:nvPr>
            <p:ph type="sldNum" sz="quarter" idx="10"/>
          </p:nvPr>
        </p:nvSpPr>
        <p:spPr/>
        <p:txBody>
          <a:bodyPr/>
          <a:lstStyle/>
          <a:p>
            <a:pPr>
              <a:defRPr/>
            </a:pPr>
            <a:fld id="{855D4D93-37B8-442D-AFF0-85FBB82EADED}" type="slidenum">
              <a:rPr lang="en-SG" smtClean="0"/>
              <a:pPr>
                <a:defRPr/>
              </a:pPr>
              <a:t>9</a:t>
            </a:fld>
            <a:endParaRPr lang="en-SG"/>
          </a:p>
        </p:txBody>
      </p:sp>
    </p:spTree>
    <p:extLst>
      <p:ext uri="{BB962C8B-B14F-4D97-AF65-F5344CB8AC3E}">
        <p14:creationId xmlns:p14="http://schemas.microsoft.com/office/powerpoint/2010/main" val="57664879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following examples could be considered to ensure the design sound level of a building is within the limit:</a:t>
            </a:r>
          </a:p>
          <a:p>
            <a:r>
              <a:rPr lang="en-US" dirty="0" smtClean="0"/>
              <a:t>  •  Site,  orientate  and  layout  the  building  such  that  external  noise  sources  can  be  attenuated  by  distance  or  by  </a:t>
            </a:r>
          </a:p>
          <a:p>
            <a:r>
              <a:rPr lang="en-US" dirty="0" smtClean="0"/>
              <a:t>    topographic features or walls.</a:t>
            </a:r>
          </a:p>
          <a:p>
            <a:r>
              <a:rPr lang="en-US" dirty="0" smtClean="0"/>
              <a:t>  •  Layout  of  plant  rooms  and  location  of  noise  sources  with  respect  to  noise-sensitive  areas.  For  example,  </a:t>
            </a:r>
          </a:p>
          <a:p>
            <a:r>
              <a:rPr lang="en-US" dirty="0" smtClean="0"/>
              <a:t>    place acoustic buffers such as corridors, lobbies, stairways, storage rooms between noise-producing and noise- </a:t>
            </a:r>
          </a:p>
          <a:p>
            <a:r>
              <a:rPr lang="en-US" dirty="0" smtClean="0"/>
              <a:t>    sensitive spaces.</a:t>
            </a:r>
            <a:endParaRPr lang="en-GB" dirty="0"/>
          </a:p>
        </p:txBody>
      </p:sp>
      <p:sp>
        <p:nvSpPr>
          <p:cNvPr id="4" name="Slide Number Placeholder 3"/>
          <p:cNvSpPr>
            <a:spLocks noGrp="1"/>
          </p:cNvSpPr>
          <p:nvPr>
            <p:ph type="sldNum" sz="quarter" idx="10"/>
          </p:nvPr>
        </p:nvSpPr>
        <p:spPr/>
        <p:txBody>
          <a:bodyPr/>
          <a:lstStyle/>
          <a:p>
            <a:pPr>
              <a:defRPr/>
            </a:pPr>
            <a:fld id="{855D4D93-37B8-442D-AFF0-85FBB82EADED}" type="slidenum">
              <a:rPr lang="en-SG" smtClean="0"/>
              <a:pPr>
                <a:defRPr/>
              </a:pPr>
              <a:t>10</a:t>
            </a:fld>
            <a:endParaRPr lang="en-SG"/>
          </a:p>
        </p:txBody>
      </p:sp>
    </p:spTree>
    <p:extLst>
      <p:ext uri="{BB962C8B-B14F-4D97-AF65-F5344CB8AC3E}">
        <p14:creationId xmlns:p14="http://schemas.microsoft.com/office/powerpoint/2010/main" val="217200840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SG"/>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SG"/>
          </a:p>
        </p:txBody>
      </p:sp>
      <p:sp>
        <p:nvSpPr>
          <p:cNvPr id="4" name="Date Placeholder 3"/>
          <p:cNvSpPr>
            <a:spLocks noGrp="1"/>
          </p:cNvSpPr>
          <p:nvPr>
            <p:ph type="dt" sz="half" idx="10"/>
          </p:nvPr>
        </p:nvSpPr>
        <p:spPr/>
        <p:txBody>
          <a:bodyPr/>
          <a:lstStyle>
            <a:lvl1pPr>
              <a:defRPr/>
            </a:lvl1pPr>
          </a:lstStyle>
          <a:p>
            <a:pPr>
              <a:defRPr/>
            </a:pPr>
            <a:fld id="{871E119D-F00E-41EC-9548-6F7CE09E63A1}" type="datetimeFigureOut">
              <a:rPr lang="en-SG"/>
              <a:pPr>
                <a:defRPr/>
              </a:pPr>
              <a:t>30/10/2014</a:t>
            </a:fld>
            <a:endParaRPr lang="en-SG"/>
          </a:p>
        </p:txBody>
      </p:sp>
      <p:sp>
        <p:nvSpPr>
          <p:cNvPr id="5" name="Footer Placeholder 4"/>
          <p:cNvSpPr>
            <a:spLocks noGrp="1"/>
          </p:cNvSpPr>
          <p:nvPr>
            <p:ph type="ftr" sz="quarter" idx="11"/>
          </p:nvPr>
        </p:nvSpPr>
        <p:spPr/>
        <p:txBody>
          <a:bodyPr/>
          <a:lstStyle>
            <a:lvl1pPr>
              <a:defRPr/>
            </a:lvl1pPr>
          </a:lstStyle>
          <a:p>
            <a:pPr>
              <a:defRPr/>
            </a:pPr>
            <a:endParaRPr lang="en-SG"/>
          </a:p>
        </p:txBody>
      </p:sp>
      <p:sp>
        <p:nvSpPr>
          <p:cNvPr id="6" name="Slide Number Placeholder 5"/>
          <p:cNvSpPr>
            <a:spLocks noGrp="1"/>
          </p:cNvSpPr>
          <p:nvPr>
            <p:ph type="sldNum" sz="quarter" idx="12"/>
          </p:nvPr>
        </p:nvSpPr>
        <p:spPr/>
        <p:txBody>
          <a:bodyPr/>
          <a:lstStyle>
            <a:lvl1pPr>
              <a:defRPr/>
            </a:lvl1pPr>
          </a:lstStyle>
          <a:p>
            <a:pPr>
              <a:defRPr/>
            </a:pPr>
            <a:fld id="{E9A02272-33F5-49FC-8250-4ACF753E6FF7}" type="slidenum">
              <a:rPr lang="en-SG"/>
              <a:pPr>
                <a:defRPr/>
              </a:pPr>
              <a:t>‹#›</a:t>
            </a:fld>
            <a:endParaRPr lang="en-SG"/>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SG"/>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4" name="Date Placeholder 3"/>
          <p:cNvSpPr>
            <a:spLocks noGrp="1"/>
          </p:cNvSpPr>
          <p:nvPr>
            <p:ph type="dt" sz="half" idx="10"/>
          </p:nvPr>
        </p:nvSpPr>
        <p:spPr/>
        <p:txBody>
          <a:bodyPr/>
          <a:lstStyle>
            <a:lvl1pPr>
              <a:defRPr/>
            </a:lvl1pPr>
          </a:lstStyle>
          <a:p>
            <a:pPr>
              <a:defRPr/>
            </a:pPr>
            <a:fld id="{5FD857C4-2B46-46AE-8D69-2A9704D95760}" type="datetimeFigureOut">
              <a:rPr lang="en-SG"/>
              <a:pPr>
                <a:defRPr/>
              </a:pPr>
              <a:t>30/10/2014</a:t>
            </a:fld>
            <a:endParaRPr lang="en-SG"/>
          </a:p>
        </p:txBody>
      </p:sp>
      <p:sp>
        <p:nvSpPr>
          <p:cNvPr id="5" name="Footer Placeholder 4"/>
          <p:cNvSpPr>
            <a:spLocks noGrp="1"/>
          </p:cNvSpPr>
          <p:nvPr>
            <p:ph type="ftr" sz="quarter" idx="11"/>
          </p:nvPr>
        </p:nvSpPr>
        <p:spPr/>
        <p:txBody>
          <a:bodyPr/>
          <a:lstStyle>
            <a:lvl1pPr>
              <a:defRPr/>
            </a:lvl1pPr>
          </a:lstStyle>
          <a:p>
            <a:pPr>
              <a:defRPr/>
            </a:pPr>
            <a:endParaRPr lang="en-SG"/>
          </a:p>
        </p:txBody>
      </p:sp>
      <p:sp>
        <p:nvSpPr>
          <p:cNvPr id="6" name="Slide Number Placeholder 5"/>
          <p:cNvSpPr>
            <a:spLocks noGrp="1"/>
          </p:cNvSpPr>
          <p:nvPr>
            <p:ph type="sldNum" sz="quarter" idx="12"/>
          </p:nvPr>
        </p:nvSpPr>
        <p:spPr/>
        <p:txBody>
          <a:bodyPr/>
          <a:lstStyle>
            <a:lvl1pPr>
              <a:defRPr/>
            </a:lvl1pPr>
          </a:lstStyle>
          <a:p>
            <a:pPr>
              <a:defRPr/>
            </a:pPr>
            <a:fld id="{6F3A358C-F1B8-4E5E-A4D5-EE86E8247A12}" type="slidenum">
              <a:rPr lang="en-SG"/>
              <a:pPr>
                <a:defRPr/>
              </a:pPr>
              <a:t>‹#›</a:t>
            </a:fld>
            <a:endParaRPr lang="en-SG"/>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SG"/>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4" name="Date Placeholder 3"/>
          <p:cNvSpPr>
            <a:spLocks noGrp="1"/>
          </p:cNvSpPr>
          <p:nvPr>
            <p:ph type="dt" sz="half" idx="10"/>
          </p:nvPr>
        </p:nvSpPr>
        <p:spPr/>
        <p:txBody>
          <a:bodyPr/>
          <a:lstStyle>
            <a:lvl1pPr>
              <a:defRPr/>
            </a:lvl1pPr>
          </a:lstStyle>
          <a:p>
            <a:pPr>
              <a:defRPr/>
            </a:pPr>
            <a:fld id="{CDAB39B3-9EE9-486E-9D43-0E280784DC18}" type="datetimeFigureOut">
              <a:rPr lang="en-SG"/>
              <a:pPr>
                <a:defRPr/>
              </a:pPr>
              <a:t>30/10/2014</a:t>
            </a:fld>
            <a:endParaRPr lang="en-SG"/>
          </a:p>
        </p:txBody>
      </p:sp>
      <p:sp>
        <p:nvSpPr>
          <p:cNvPr id="5" name="Footer Placeholder 4"/>
          <p:cNvSpPr>
            <a:spLocks noGrp="1"/>
          </p:cNvSpPr>
          <p:nvPr>
            <p:ph type="ftr" sz="quarter" idx="11"/>
          </p:nvPr>
        </p:nvSpPr>
        <p:spPr/>
        <p:txBody>
          <a:bodyPr/>
          <a:lstStyle>
            <a:lvl1pPr>
              <a:defRPr/>
            </a:lvl1pPr>
          </a:lstStyle>
          <a:p>
            <a:pPr>
              <a:defRPr/>
            </a:pPr>
            <a:endParaRPr lang="en-SG"/>
          </a:p>
        </p:txBody>
      </p:sp>
      <p:sp>
        <p:nvSpPr>
          <p:cNvPr id="6" name="Slide Number Placeholder 5"/>
          <p:cNvSpPr>
            <a:spLocks noGrp="1"/>
          </p:cNvSpPr>
          <p:nvPr>
            <p:ph type="sldNum" sz="quarter" idx="12"/>
          </p:nvPr>
        </p:nvSpPr>
        <p:spPr/>
        <p:txBody>
          <a:bodyPr/>
          <a:lstStyle>
            <a:lvl1pPr>
              <a:defRPr/>
            </a:lvl1pPr>
          </a:lstStyle>
          <a:p>
            <a:pPr>
              <a:defRPr/>
            </a:pPr>
            <a:fld id="{8070E4C1-12A8-4A5C-941D-C7DE86E3A4DA}" type="slidenum">
              <a:rPr lang="en-SG"/>
              <a:pPr>
                <a:defRPr/>
              </a:pPr>
              <a:t>‹#›</a:t>
            </a:fld>
            <a:endParaRPr lang="en-SG"/>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1_Title Slide_No_Imag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4" name="TextBox 6"/>
          <p:cNvSpPr txBox="1"/>
          <p:nvPr userDrawn="1"/>
        </p:nvSpPr>
        <p:spPr>
          <a:xfrm>
            <a:off x="55563" y="6592888"/>
            <a:ext cx="10591800" cy="266700"/>
          </a:xfrm>
          <a:prstGeom prst="rect">
            <a:avLst/>
          </a:prstGeom>
          <a:noFill/>
        </p:spPr>
        <p:txBody>
          <a:bodyPr lIns="121917" tIns="60958" rIns="121917" bIns="60958">
            <a:spAutoFit/>
          </a:bodyPr>
          <a:lstStyle/>
          <a:p>
            <a:pPr fontAlgn="auto">
              <a:spcBef>
                <a:spcPts val="0"/>
              </a:spcBef>
              <a:spcAft>
                <a:spcPts val="0"/>
              </a:spcAft>
              <a:defRPr/>
            </a:pPr>
            <a:r>
              <a:rPr lang="en-US" sz="900" i="1" dirty="0">
                <a:solidFill>
                  <a:schemeClr val="bg1">
                    <a:lumMod val="10000"/>
                  </a:schemeClr>
                </a:solidFill>
                <a:latin typeface="Arial" panose="020B0604020202020204" pitchFamily="34" charset="0"/>
                <a:cs typeface="Arial" panose="020B0604020202020204" pitchFamily="34" charset="0"/>
              </a:rPr>
              <a:t>© Singapore Green Building Council 2014 </a:t>
            </a:r>
            <a:endParaRPr lang="en-SG" sz="900" i="1" dirty="0">
              <a:solidFill>
                <a:schemeClr val="bg1">
                  <a:lumMod val="10000"/>
                </a:schemeClr>
              </a:solidFill>
              <a:latin typeface="Arial" panose="020B0604020202020204" pitchFamily="34" charset="0"/>
              <a:cs typeface="Arial" panose="020B0604020202020204" pitchFamily="34" charset="0"/>
            </a:endParaRPr>
          </a:p>
        </p:txBody>
      </p:sp>
      <p:sp>
        <p:nvSpPr>
          <p:cNvPr id="7" name="Rectangle 7"/>
          <p:cNvSpPr/>
          <p:nvPr userDrawn="1"/>
        </p:nvSpPr>
        <p:spPr>
          <a:xfrm>
            <a:off x="96838" y="5967413"/>
            <a:ext cx="10550525" cy="411162"/>
          </a:xfrm>
          <a:prstGeom prst="rect">
            <a:avLst/>
          </a:prstGeom>
        </p:spPr>
        <p:txBody>
          <a:bodyPr lIns="121917" tIns="60958" rIns="121917" bIns="60958">
            <a:spAutoFit/>
          </a:bodyPr>
          <a:lstStyle/>
          <a:p>
            <a:pPr fontAlgn="auto">
              <a:spcBef>
                <a:spcPts val="0"/>
              </a:spcBef>
              <a:spcAft>
                <a:spcPts val="0"/>
              </a:spcAft>
              <a:defRPr/>
            </a:pPr>
            <a:r>
              <a:rPr lang="en-US" sz="900" i="1" dirty="0">
                <a:solidFill>
                  <a:schemeClr val="bg1">
                    <a:lumMod val="10000"/>
                  </a:schemeClr>
                </a:solidFill>
                <a:latin typeface="Arial" panose="020B0604020202020204" pitchFamily="34" charset="0"/>
                <a:cs typeface="Arial" panose="020B0604020202020204" pitchFamily="34" charset="0"/>
              </a:rPr>
              <a:t>All rights reserved. No part of this PowerPoint may be reproduced, stored in or introduced into a retrieval system, or transmitted in any form, or by any means, without the prior written permission of  the Singapore Green Building Council. </a:t>
            </a:r>
            <a:endParaRPr lang="en-SG" sz="900" i="1" dirty="0">
              <a:solidFill>
                <a:schemeClr val="bg1">
                  <a:lumMod val="10000"/>
                </a:schemeClr>
              </a:solidFill>
              <a:latin typeface="Arial" panose="020B0604020202020204" pitchFamily="34" charset="0"/>
              <a:cs typeface="Arial" panose="020B0604020202020204" pitchFamily="34" charset="0"/>
            </a:endParaRPr>
          </a:p>
        </p:txBody>
      </p:sp>
      <p:sp>
        <p:nvSpPr>
          <p:cNvPr id="5" name="Title 1"/>
          <p:cNvSpPr>
            <a:spLocks noGrp="1"/>
          </p:cNvSpPr>
          <p:nvPr>
            <p:ph type="ctrTitle"/>
          </p:nvPr>
        </p:nvSpPr>
        <p:spPr>
          <a:xfrm>
            <a:off x="2642899" y="2372882"/>
            <a:ext cx="8059683" cy="1344151"/>
          </a:xfrm>
        </p:spPr>
        <p:txBody>
          <a:bodyPr/>
          <a:lstStyle>
            <a:lvl1pPr>
              <a:lnSpc>
                <a:spcPct val="80000"/>
              </a:lnSpc>
              <a:defRPr b="1">
                <a:latin typeface="Arial" pitchFamily="34" charset="0"/>
                <a:cs typeface="Arial" pitchFamily="34" charset="0"/>
              </a:defRPr>
            </a:lvl1pPr>
          </a:lstStyle>
          <a:p>
            <a:r>
              <a:rPr lang="en-US" dirty="0" smtClean="0"/>
              <a:t>Click to edit Master title style</a:t>
            </a:r>
            <a:endParaRPr lang="en-SG" dirty="0"/>
          </a:p>
        </p:txBody>
      </p:sp>
      <p:sp>
        <p:nvSpPr>
          <p:cNvPr id="6" name="Subtitle 2"/>
          <p:cNvSpPr>
            <a:spLocks noGrp="1"/>
          </p:cNvSpPr>
          <p:nvPr>
            <p:ph type="subTitle" idx="1"/>
          </p:nvPr>
        </p:nvSpPr>
        <p:spPr>
          <a:xfrm>
            <a:off x="2642899" y="3717032"/>
            <a:ext cx="8059683" cy="2208245"/>
          </a:xfrm>
        </p:spPr>
        <p:txBody>
          <a:bodyPr>
            <a:normAutofit/>
          </a:bodyPr>
          <a:lstStyle>
            <a:lvl1pPr marL="0" indent="0" algn="l">
              <a:lnSpc>
                <a:spcPct val="80000"/>
              </a:lnSpc>
              <a:buNone/>
              <a:defRPr sz="2700">
                <a:solidFill>
                  <a:srgbClr val="808285"/>
                </a:solidFill>
                <a:latin typeface="Arial" pitchFamily="34" charset="0"/>
                <a:cs typeface="Arial" pitchFamily="34" charset="0"/>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smtClean="0"/>
              <a:t>Click to edit Master subtitle style</a:t>
            </a:r>
            <a:endParaRPr lang="en-SG"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p:spPr>
        <p:txBody>
          <a:bodyPr/>
          <a:lstStyle/>
          <a:p>
            <a:r>
              <a:rPr lang="en-US"/>
              <a:t>Click to edit Master title style</a:t>
            </a:r>
          </a:p>
        </p:txBody>
      </p:sp>
      <p:sp>
        <p:nvSpPr>
          <p:cNvPr id="3" name="Text Placeholder 2"/>
          <p:cNvSpPr>
            <a:spLocks noGrp="1"/>
          </p:cNvSpPr>
          <p:nvPr>
            <p:ph type="body"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72200" y="1825625"/>
            <a:ext cx="5181600" cy="2098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72200" y="4076700"/>
            <a:ext cx="5181600" cy="21002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nvPr>
        </p:nvSpPr>
        <p:spPr>
          <a:xfrm>
            <a:off x="838200" y="6356350"/>
            <a:ext cx="2743200" cy="365125"/>
          </a:xfrm>
        </p:spPr>
        <p:txBody>
          <a:bodyPr/>
          <a:lstStyle>
            <a:lvl1pPr>
              <a:defRPr/>
            </a:lvl1pPr>
          </a:lstStyle>
          <a:p>
            <a:pPr>
              <a:defRPr/>
            </a:pPr>
            <a:fld id="{D658BFDD-417A-4D9E-87FB-9F8E94F1BA4D}" type="datetimeFigureOut">
              <a:rPr lang="en-SG"/>
              <a:pPr>
                <a:defRPr/>
              </a:pPr>
              <a:t>30/10/2014</a:t>
            </a:fld>
            <a:endParaRPr lang="en-SG"/>
          </a:p>
        </p:txBody>
      </p:sp>
      <p:sp>
        <p:nvSpPr>
          <p:cNvPr id="7" name="Footer Placeholder 6"/>
          <p:cNvSpPr>
            <a:spLocks noGrp="1"/>
          </p:cNvSpPr>
          <p:nvPr>
            <p:ph type="ftr" sz="quarter" idx="11"/>
          </p:nvPr>
        </p:nvSpPr>
        <p:spPr>
          <a:xfrm>
            <a:off x="4038600" y="6356350"/>
            <a:ext cx="4114800" cy="365125"/>
          </a:xfrm>
        </p:spPr>
        <p:txBody>
          <a:bodyPr/>
          <a:lstStyle>
            <a:lvl1pPr>
              <a:defRPr/>
            </a:lvl1pPr>
          </a:lstStyle>
          <a:p>
            <a:pPr>
              <a:defRPr/>
            </a:pPr>
            <a:endParaRPr lang="en-SG"/>
          </a:p>
        </p:txBody>
      </p:sp>
      <p:sp>
        <p:nvSpPr>
          <p:cNvPr id="8" name="Slide Number Placeholder 7"/>
          <p:cNvSpPr>
            <a:spLocks noGrp="1"/>
          </p:cNvSpPr>
          <p:nvPr>
            <p:ph type="sldNum" sz="quarter" idx="12"/>
          </p:nvPr>
        </p:nvSpPr>
        <p:spPr>
          <a:xfrm>
            <a:off x="8610600" y="6356350"/>
            <a:ext cx="2743200" cy="365125"/>
          </a:xfrm>
        </p:spPr>
        <p:txBody>
          <a:bodyPr/>
          <a:lstStyle>
            <a:lvl1pPr>
              <a:defRPr/>
            </a:lvl1pPr>
          </a:lstStyle>
          <a:p>
            <a:pPr>
              <a:defRPr/>
            </a:pPr>
            <a:fld id="{0433239A-34AF-4EE4-9291-C33B7C58D793}" type="slidenum">
              <a:rPr lang="en-SG"/>
              <a:pPr>
                <a:defRPr/>
              </a:pPr>
              <a:t>‹#›</a:t>
            </a:fld>
            <a:endParaRPr lang="en-SG"/>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p:spPr>
        <p:txBody>
          <a:bodyPr/>
          <a:lstStyle/>
          <a:p>
            <a:r>
              <a:rPr lang="en-US"/>
              <a:t>Click to edit Master title style</a:t>
            </a:r>
          </a:p>
        </p:txBody>
      </p:sp>
      <p:sp>
        <p:nvSpPr>
          <p:cNvPr id="3" name="Text Placeholder 2"/>
          <p:cNvSpPr>
            <a:spLocks noGrp="1"/>
          </p:cNvSpPr>
          <p:nvPr>
            <p:ph type="body" sz="half" idx="1"/>
          </p:nvPr>
        </p:nvSpPr>
        <p:spPr>
          <a:xfrm>
            <a:off x="838200" y="1825625"/>
            <a:ext cx="10515600" cy="2098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838200" y="4076700"/>
            <a:ext cx="10515600" cy="21002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p:spPr>
        <p:txBody>
          <a:bodyPr/>
          <a:lstStyle>
            <a:lvl1pPr>
              <a:defRPr/>
            </a:lvl1pPr>
          </a:lstStyle>
          <a:p>
            <a:pPr>
              <a:defRPr/>
            </a:pPr>
            <a:fld id="{115DADA7-8E5C-4DD2-8547-7AA6CFE1C253}" type="datetimeFigureOut">
              <a:rPr lang="en-SG"/>
              <a:pPr>
                <a:defRPr/>
              </a:pPr>
              <a:t>30/10/2014</a:t>
            </a:fld>
            <a:endParaRPr lang="en-SG"/>
          </a:p>
        </p:txBody>
      </p:sp>
      <p:sp>
        <p:nvSpPr>
          <p:cNvPr id="6" name="Footer Placeholder 5"/>
          <p:cNvSpPr>
            <a:spLocks noGrp="1"/>
          </p:cNvSpPr>
          <p:nvPr>
            <p:ph type="ftr" sz="quarter" idx="11"/>
          </p:nvPr>
        </p:nvSpPr>
        <p:spPr>
          <a:xfrm>
            <a:off x="4038600" y="6356350"/>
            <a:ext cx="4114800" cy="365125"/>
          </a:xfrm>
        </p:spPr>
        <p:txBody>
          <a:bodyPr/>
          <a:lstStyle>
            <a:lvl1pPr>
              <a:defRPr/>
            </a:lvl1pPr>
          </a:lstStyle>
          <a:p>
            <a:pPr>
              <a:defRPr/>
            </a:pPr>
            <a:endParaRPr lang="en-SG"/>
          </a:p>
        </p:txBody>
      </p:sp>
      <p:sp>
        <p:nvSpPr>
          <p:cNvPr id="7" name="Slide Number Placeholder 6"/>
          <p:cNvSpPr>
            <a:spLocks noGrp="1"/>
          </p:cNvSpPr>
          <p:nvPr>
            <p:ph type="sldNum" sz="quarter" idx="12"/>
          </p:nvPr>
        </p:nvSpPr>
        <p:spPr>
          <a:xfrm>
            <a:off x="8610600" y="6356350"/>
            <a:ext cx="2743200" cy="365125"/>
          </a:xfrm>
        </p:spPr>
        <p:txBody>
          <a:bodyPr/>
          <a:lstStyle>
            <a:lvl1pPr>
              <a:defRPr/>
            </a:lvl1pPr>
          </a:lstStyle>
          <a:p>
            <a:pPr>
              <a:defRPr/>
            </a:pPr>
            <a:fld id="{6F49B793-2DE5-4557-A510-749FDFD20060}" type="slidenum">
              <a:rPr lang="en-SG"/>
              <a:pPr>
                <a:defRPr/>
              </a:pPr>
              <a:t>‹#›</a:t>
            </a:fld>
            <a:endParaRPr lang="en-SG"/>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SG"/>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4" name="Date Placeholder 3"/>
          <p:cNvSpPr>
            <a:spLocks noGrp="1"/>
          </p:cNvSpPr>
          <p:nvPr>
            <p:ph type="dt" sz="half" idx="10"/>
          </p:nvPr>
        </p:nvSpPr>
        <p:spPr/>
        <p:txBody>
          <a:bodyPr/>
          <a:lstStyle>
            <a:lvl1pPr>
              <a:defRPr/>
            </a:lvl1pPr>
          </a:lstStyle>
          <a:p>
            <a:pPr>
              <a:defRPr/>
            </a:pPr>
            <a:fld id="{F8DAAC9F-666E-48AF-8FA1-D121666E3470}" type="datetimeFigureOut">
              <a:rPr lang="en-SG"/>
              <a:pPr>
                <a:defRPr/>
              </a:pPr>
              <a:t>30/10/2014</a:t>
            </a:fld>
            <a:endParaRPr lang="en-SG"/>
          </a:p>
        </p:txBody>
      </p:sp>
      <p:sp>
        <p:nvSpPr>
          <p:cNvPr id="5" name="Footer Placeholder 4"/>
          <p:cNvSpPr>
            <a:spLocks noGrp="1"/>
          </p:cNvSpPr>
          <p:nvPr>
            <p:ph type="ftr" sz="quarter" idx="11"/>
          </p:nvPr>
        </p:nvSpPr>
        <p:spPr/>
        <p:txBody>
          <a:bodyPr/>
          <a:lstStyle>
            <a:lvl1pPr>
              <a:defRPr/>
            </a:lvl1pPr>
          </a:lstStyle>
          <a:p>
            <a:pPr>
              <a:defRPr/>
            </a:pPr>
            <a:endParaRPr lang="en-SG"/>
          </a:p>
        </p:txBody>
      </p:sp>
      <p:sp>
        <p:nvSpPr>
          <p:cNvPr id="6" name="Slide Number Placeholder 5"/>
          <p:cNvSpPr>
            <a:spLocks noGrp="1"/>
          </p:cNvSpPr>
          <p:nvPr>
            <p:ph type="sldNum" sz="quarter" idx="12"/>
          </p:nvPr>
        </p:nvSpPr>
        <p:spPr/>
        <p:txBody>
          <a:bodyPr/>
          <a:lstStyle>
            <a:lvl1pPr>
              <a:defRPr/>
            </a:lvl1pPr>
          </a:lstStyle>
          <a:p>
            <a:pPr>
              <a:defRPr/>
            </a:pPr>
            <a:fld id="{3CB6999C-76FB-4571-AAD6-C59A1EB3FB93}" type="slidenum">
              <a:rPr lang="en-SG"/>
              <a:pPr>
                <a:defRPr/>
              </a:pPr>
              <a:t>‹#›</a:t>
            </a:fld>
            <a:endParaRPr lang="en-SG"/>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SG"/>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8A23C7C7-3D20-4702-8130-9A813D85C810}" type="datetimeFigureOut">
              <a:rPr lang="en-SG"/>
              <a:pPr>
                <a:defRPr/>
              </a:pPr>
              <a:t>30/10/2014</a:t>
            </a:fld>
            <a:endParaRPr lang="en-SG"/>
          </a:p>
        </p:txBody>
      </p:sp>
      <p:sp>
        <p:nvSpPr>
          <p:cNvPr id="5" name="Footer Placeholder 4"/>
          <p:cNvSpPr>
            <a:spLocks noGrp="1"/>
          </p:cNvSpPr>
          <p:nvPr>
            <p:ph type="ftr" sz="quarter" idx="11"/>
          </p:nvPr>
        </p:nvSpPr>
        <p:spPr/>
        <p:txBody>
          <a:bodyPr/>
          <a:lstStyle>
            <a:lvl1pPr>
              <a:defRPr/>
            </a:lvl1pPr>
          </a:lstStyle>
          <a:p>
            <a:pPr>
              <a:defRPr/>
            </a:pPr>
            <a:endParaRPr lang="en-SG"/>
          </a:p>
        </p:txBody>
      </p:sp>
      <p:sp>
        <p:nvSpPr>
          <p:cNvPr id="6" name="Slide Number Placeholder 5"/>
          <p:cNvSpPr>
            <a:spLocks noGrp="1"/>
          </p:cNvSpPr>
          <p:nvPr>
            <p:ph type="sldNum" sz="quarter" idx="12"/>
          </p:nvPr>
        </p:nvSpPr>
        <p:spPr/>
        <p:txBody>
          <a:bodyPr/>
          <a:lstStyle>
            <a:lvl1pPr>
              <a:defRPr/>
            </a:lvl1pPr>
          </a:lstStyle>
          <a:p>
            <a:pPr>
              <a:defRPr/>
            </a:pPr>
            <a:fld id="{8A1EC28F-C64B-4662-B40B-AE0222A4CC70}" type="slidenum">
              <a:rPr lang="en-SG"/>
              <a:pPr>
                <a:defRPr/>
              </a:pPr>
              <a:t>‹#›</a:t>
            </a:fld>
            <a:endParaRPr lang="en-SG"/>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SG"/>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5" name="Date Placeholder 3"/>
          <p:cNvSpPr>
            <a:spLocks noGrp="1"/>
          </p:cNvSpPr>
          <p:nvPr>
            <p:ph type="dt" sz="half" idx="10"/>
          </p:nvPr>
        </p:nvSpPr>
        <p:spPr/>
        <p:txBody>
          <a:bodyPr/>
          <a:lstStyle>
            <a:lvl1pPr>
              <a:defRPr/>
            </a:lvl1pPr>
          </a:lstStyle>
          <a:p>
            <a:pPr>
              <a:defRPr/>
            </a:pPr>
            <a:fld id="{063285CB-C98B-42AE-A781-55E0D6B4AD75}" type="datetimeFigureOut">
              <a:rPr lang="en-SG"/>
              <a:pPr>
                <a:defRPr/>
              </a:pPr>
              <a:t>30/10/2014</a:t>
            </a:fld>
            <a:endParaRPr lang="en-SG"/>
          </a:p>
        </p:txBody>
      </p:sp>
      <p:sp>
        <p:nvSpPr>
          <p:cNvPr id="6" name="Footer Placeholder 4"/>
          <p:cNvSpPr>
            <a:spLocks noGrp="1"/>
          </p:cNvSpPr>
          <p:nvPr>
            <p:ph type="ftr" sz="quarter" idx="11"/>
          </p:nvPr>
        </p:nvSpPr>
        <p:spPr/>
        <p:txBody>
          <a:bodyPr/>
          <a:lstStyle>
            <a:lvl1pPr>
              <a:defRPr/>
            </a:lvl1pPr>
          </a:lstStyle>
          <a:p>
            <a:pPr>
              <a:defRPr/>
            </a:pPr>
            <a:endParaRPr lang="en-SG"/>
          </a:p>
        </p:txBody>
      </p:sp>
      <p:sp>
        <p:nvSpPr>
          <p:cNvPr id="7" name="Slide Number Placeholder 5"/>
          <p:cNvSpPr>
            <a:spLocks noGrp="1"/>
          </p:cNvSpPr>
          <p:nvPr>
            <p:ph type="sldNum" sz="quarter" idx="12"/>
          </p:nvPr>
        </p:nvSpPr>
        <p:spPr/>
        <p:txBody>
          <a:bodyPr/>
          <a:lstStyle>
            <a:lvl1pPr>
              <a:defRPr/>
            </a:lvl1pPr>
          </a:lstStyle>
          <a:p>
            <a:pPr>
              <a:defRPr/>
            </a:pPr>
            <a:fld id="{FE0D66BE-5E12-408D-8CDD-48235BF404A0}" type="slidenum">
              <a:rPr lang="en-SG"/>
              <a:pPr>
                <a:defRPr/>
              </a:pPr>
              <a:t>‹#›</a:t>
            </a:fld>
            <a:endParaRPr lang="en-SG"/>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SG"/>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7" name="Date Placeholder 3"/>
          <p:cNvSpPr>
            <a:spLocks noGrp="1"/>
          </p:cNvSpPr>
          <p:nvPr>
            <p:ph type="dt" sz="half" idx="10"/>
          </p:nvPr>
        </p:nvSpPr>
        <p:spPr/>
        <p:txBody>
          <a:bodyPr/>
          <a:lstStyle>
            <a:lvl1pPr>
              <a:defRPr/>
            </a:lvl1pPr>
          </a:lstStyle>
          <a:p>
            <a:pPr>
              <a:defRPr/>
            </a:pPr>
            <a:fld id="{B9842495-FB0E-4F27-81E9-6EAEC0EC0A86}" type="datetimeFigureOut">
              <a:rPr lang="en-SG"/>
              <a:pPr>
                <a:defRPr/>
              </a:pPr>
              <a:t>30/10/2014</a:t>
            </a:fld>
            <a:endParaRPr lang="en-SG"/>
          </a:p>
        </p:txBody>
      </p:sp>
      <p:sp>
        <p:nvSpPr>
          <p:cNvPr id="8" name="Footer Placeholder 4"/>
          <p:cNvSpPr>
            <a:spLocks noGrp="1"/>
          </p:cNvSpPr>
          <p:nvPr>
            <p:ph type="ftr" sz="quarter" idx="11"/>
          </p:nvPr>
        </p:nvSpPr>
        <p:spPr/>
        <p:txBody>
          <a:bodyPr/>
          <a:lstStyle>
            <a:lvl1pPr>
              <a:defRPr/>
            </a:lvl1pPr>
          </a:lstStyle>
          <a:p>
            <a:pPr>
              <a:defRPr/>
            </a:pPr>
            <a:endParaRPr lang="en-SG"/>
          </a:p>
        </p:txBody>
      </p:sp>
      <p:sp>
        <p:nvSpPr>
          <p:cNvPr id="9" name="Slide Number Placeholder 5"/>
          <p:cNvSpPr>
            <a:spLocks noGrp="1"/>
          </p:cNvSpPr>
          <p:nvPr>
            <p:ph type="sldNum" sz="quarter" idx="12"/>
          </p:nvPr>
        </p:nvSpPr>
        <p:spPr/>
        <p:txBody>
          <a:bodyPr/>
          <a:lstStyle>
            <a:lvl1pPr>
              <a:defRPr/>
            </a:lvl1pPr>
          </a:lstStyle>
          <a:p>
            <a:pPr>
              <a:defRPr/>
            </a:pPr>
            <a:fld id="{18AA6DDD-CDBC-4B80-B2F2-FB622FE5E08B}" type="slidenum">
              <a:rPr lang="en-SG"/>
              <a:pPr>
                <a:defRPr/>
              </a:pPr>
              <a:t>‹#›</a:t>
            </a:fld>
            <a:endParaRPr lang="en-SG"/>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SG"/>
          </a:p>
        </p:txBody>
      </p:sp>
      <p:sp>
        <p:nvSpPr>
          <p:cNvPr id="3" name="Date Placeholder 3"/>
          <p:cNvSpPr>
            <a:spLocks noGrp="1"/>
          </p:cNvSpPr>
          <p:nvPr>
            <p:ph type="dt" sz="half" idx="10"/>
          </p:nvPr>
        </p:nvSpPr>
        <p:spPr/>
        <p:txBody>
          <a:bodyPr/>
          <a:lstStyle>
            <a:lvl1pPr>
              <a:defRPr/>
            </a:lvl1pPr>
          </a:lstStyle>
          <a:p>
            <a:pPr>
              <a:defRPr/>
            </a:pPr>
            <a:fld id="{2C1DA142-584B-4164-ACDF-67CA180E9697}" type="datetimeFigureOut">
              <a:rPr lang="en-SG"/>
              <a:pPr>
                <a:defRPr/>
              </a:pPr>
              <a:t>30/10/2014</a:t>
            </a:fld>
            <a:endParaRPr lang="en-SG"/>
          </a:p>
        </p:txBody>
      </p:sp>
      <p:sp>
        <p:nvSpPr>
          <p:cNvPr id="4" name="Footer Placeholder 4"/>
          <p:cNvSpPr>
            <a:spLocks noGrp="1"/>
          </p:cNvSpPr>
          <p:nvPr>
            <p:ph type="ftr" sz="quarter" idx="11"/>
          </p:nvPr>
        </p:nvSpPr>
        <p:spPr/>
        <p:txBody>
          <a:bodyPr/>
          <a:lstStyle>
            <a:lvl1pPr>
              <a:defRPr/>
            </a:lvl1pPr>
          </a:lstStyle>
          <a:p>
            <a:pPr>
              <a:defRPr/>
            </a:pPr>
            <a:endParaRPr lang="en-SG"/>
          </a:p>
        </p:txBody>
      </p:sp>
      <p:sp>
        <p:nvSpPr>
          <p:cNvPr id="5" name="Slide Number Placeholder 5"/>
          <p:cNvSpPr>
            <a:spLocks noGrp="1"/>
          </p:cNvSpPr>
          <p:nvPr>
            <p:ph type="sldNum" sz="quarter" idx="12"/>
          </p:nvPr>
        </p:nvSpPr>
        <p:spPr/>
        <p:txBody>
          <a:bodyPr/>
          <a:lstStyle>
            <a:lvl1pPr>
              <a:defRPr/>
            </a:lvl1pPr>
          </a:lstStyle>
          <a:p>
            <a:pPr>
              <a:defRPr/>
            </a:pPr>
            <a:fld id="{5CCFFF30-CC01-44E3-85B5-60FC21B496FE}" type="slidenum">
              <a:rPr lang="en-SG"/>
              <a:pPr>
                <a:defRPr/>
              </a:pPr>
              <a:t>‹#›</a:t>
            </a:fld>
            <a:endParaRPr lang="en-SG"/>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EFE99815-F323-48D4-A955-DFBCBFCC11F4}" type="datetimeFigureOut">
              <a:rPr lang="en-SG"/>
              <a:pPr>
                <a:defRPr/>
              </a:pPr>
              <a:t>30/10/2014</a:t>
            </a:fld>
            <a:endParaRPr lang="en-SG"/>
          </a:p>
        </p:txBody>
      </p:sp>
      <p:sp>
        <p:nvSpPr>
          <p:cNvPr id="3" name="Footer Placeholder 4"/>
          <p:cNvSpPr>
            <a:spLocks noGrp="1"/>
          </p:cNvSpPr>
          <p:nvPr>
            <p:ph type="ftr" sz="quarter" idx="11"/>
          </p:nvPr>
        </p:nvSpPr>
        <p:spPr/>
        <p:txBody>
          <a:bodyPr/>
          <a:lstStyle>
            <a:lvl1pPr>
              <a:defRPr/>
            </a:lvl1pPr>
          </a:lstStyle>
          <a:p>
            <a:pPr>
              <a:defRPr/>
            </a:pPr>
            <a:endParaRPr lang="en-SG"/>
          </a:p>
        </p:txBody>
      </p:sp>
      <p:sp>
        <p:nvSpPr>
          <p:cNvPr id="4" name="Slide Number Placeholder 5"/>
          <p:cNvSpPr>
            <a:spLocks noGrp="1"/>
          </p:cNvSpPr>
          <p:nvPr>
            <p:ph type="sldNum" sz="quarter" idx="12"/>
          </p:nvPr>
        </p:nvSpPr>
        <p:spPr/>
        <p:txBody>
          <a:bodyPr/>
          <a:lstStyle>
            <a:lvl1pPr>
              <a:defRPr/>
            </a:lvl1pPr>
          </a:lstStyle>
          <a:p>
            <a:pPr>
              <a:defRPr/>
            </a:pPr>
            <a:fld id="{F94B03C2-BB68-456D-A1A8-440B015120F0}" type="slidenum">
              <a:rPr lang="en-SG"/>
              <a:pPr>
                <a:defRPr/>
              </a:pPr>
              <a:t>‹#›</a:t>
            </a:fld>
            <a:endParaRPr lang="en-SG"/>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SG"/>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FB637E93-1F10-4C96-AA72-D67A61451948}" type="datetimeFigureOut">
              <a:rPr lang="en-SG"/>
              <a:pPr>
                <a:defRPr/>
              </a:pPr>
              <a:t>30/10/2014</a:t>
            </a:fld>
            <a:endParaRPr lang="en-SG"/>
          </a:p>
        </p:txBody>
      </p:sp>
      <p:sp>
        <p:nvSpPr>
          <p:cNvPr id="6" name="Footer Placeholder 4"/>
          <p:cNvSpPr>
            <a:spLocks noGrp="1"/>
          </p:cNvSpPr>
          <p:nvPr>
            <p:ph type="ftr" sz="quarter" idx="11"/>
          </p:nvPr>
        </p:nvSpPr>
        <p:spPr/>
        <p:txBody>
          <a:bodyPr/>
          <a:lstStyle>
            <a:lvl1pPr>
              <a:defRPr/>
            </a:lvl1pPr>
          </a:lstStyle>
          <a:p>
            <a:pPr>
              <a:defRPr/>
            </a:pPr>
            <a:endParaRPr lang="en-SG"/>
          </a:p>
        </p:txBody>
      </p:sp>
      <p:sp>
        <p:nvSpPr>
          <p:cNvPr id="7" name="Slide Number Placeholder 5"/>
          <p:cNvSpPr>
            <a:spLocks noGrp="1"/>
          </p:cNvSpPr>
          <p:nvPr>
            <p:ph type="sldNum" sz="quarter" idx="12"/>
          </p:nvPr>
        </p:nvSpPr>
        <p:spPr/>
        <p:txBody>
          <a:bodyPr/>
          <a:lstStyle>
            <a:lvl1pPr>
              <a:defRPr/>
            </a:lvl1pPr>
          </a:lstStyle>
          <a:p>
            <a:pPr>
              <a:defRPr/>
            </a:pPr>
            <a:fld id="{4742D18A-0306-4E95-ABF2-7EB919EEB3EC}" type="slidenum">
              <a:rPr lang="en-SG"/>
              <a:pPr>
                <a:defRPr/>
              </a:pPr>
              <a:t>‹#›</a:t>
            </a:fld>
            <a:endParaRPr lang="en-SG"/>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SG"/>
          </a:p>
        </p:txBody>
      </p:sp>
      <p:sp>
        <p:nvSpPr>
          <p:cNvPr id="3" name="Picture Placeholder 2"/>
          <p:cNvSpPr>
            <a:spLocks noGrp="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SG" noProof="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8E7C2526-6901-46D1-919B-4BD1A9ACE658}" type="datetimeFigureOut">
              <a:rPr lang="en-SG"/>
              <a:pPr>
                <a:defRPr/>
              </a:pPr>
              <a:t>30/10/2014</a:t>
            </a:fld>
            <a:endParaRPr lang="en-SG"/>
          </a:p>
        </p:txBody>
      </p:sp>
      <p:sp>
        <p:nvSpPr>
          <p:cNvPr id="6" name="Footer Placeholder 4"/>
          <p:cNvSpPr>
            <a:spLocks noGrp="1"/>
          </p:cNvSpPr>
          <p:nvPr>
            <p:ph type="ftr" sz="quarter" idx="11"/>
          </p:nvPr>
        </p:nvSpPr>
        <p:spPr/>
        <p:txBody>
          <a:bodyPr/>
          <a:lstStyle>
            <a:lvl1pPr>
              <a:defRPr/>
            </a:lvl1pPr>
          </a:lstStyle>
          <a:p>
            <a:pPr>
              <a:defRPr/>
            </a:pPr>
            <a:endParaRPr lang="en-SG"/>
          </a:p>
        </p:txBody>
      </p:sp>
      <p:sp>
        <p:nvSpPr>
          <p:cNvPr id="7" name="Slide Number Placeholder 5"/>
          <p:cNvSpPr>
            <a:spLocks noGrp="1"/>
          </p:cNvSpPr>
          <p:nvPr>
            <p:ph type="sldNum" sz="quarter" idx="12"/>
          </p:nvPr>
        </p:nvSpPr>
        <p:spPr/>
        <p:txBody>
          <a:bodyPr/>
          <a:lstStyle>
            <a:lvl1pPr>
              <a:defRPr/>
            </a:lvl1pPr>
          </a:lstStyle>
          <a:p>
            <a:pPr>
              <a:defRPr/>
            </a:pPr>
            <a:fld id="{0C87F503-72E1-41AF-A4A0-69CD1E3EB9F0}" type="slidenum">
              <a:rPr lang="en-SG"/>
              <a:pPr>
                <a:defRPr/>
              </a:pPr>
              <a:t>‹#›</a:t>
            </a:fld>
            <a:endParaRPr lang="en-SG"/>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838200" y="365125"/>
            <a:ext cx="10515600" cy="1325563"/>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endParaRPr lang="en-SG" smtClean="0"/>
          </a:p>
        </p:txBody>
      </p:sp>
      <p:sp>
        <p:nvSpPr>
          <p:cNvPr id="1027" name="Text Placeholder 2"/>
          <p:cNvSpPr>
            <a:spLocks noGrp="1"/>
          </p:cNvSpPr>
          <p:nvPr>
            <p:ph type="body" idx="1"/>
          </p:nvPr>
        </p:nvSpPr>
        <p:spPr bwMode="auto">
          <a:xfrm>
            <a:off x="838200" y="1825625"/>
            <a:ext cx="10515600" cy="435133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smtClean="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cs typeface="+mn-cs"/>
              </a:defRPr>
            </a:lvl1pPr>
          </a:lstStyle>
          <a:p>
            <a:pPr>
              <a:defRPr/>
            </a:pPr>
            <a:fld id="{6BFEFA42-920D-4924-AFC3-DFE3F18BDE4E}" type="datetimeFigureOut">
              <a:rPr lang="en-SG"/>
              <a:pPr>
                <a:defRPr/>
              </a:pPr>
              <a:t>30/10/2014</a:t>
            </a:fld>
            <a:endParaRPr lang="en-SG"/>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en-SG"/>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fontAlgn="auto">
              <a:spcBef>
                <a:spcPts val="0"/>
              </a:spcBef>
              <a:spcAft>
                <a:spcPts val="0"/>
              </a:spcAft>
              <a:defRPr sz="1200" smtClean="0">
                <a:solidFill>
                  <a:schemeClr val="tx1">
                    <a:tint val="75000"/>
                  </a:schemeClr>
                </a:solidFill>
                <a:latin typeface="+mn-lt"/>
                <a:cs typeface="+mn-cs"/>
              </a:defRPr>
            </a:lvl1pPr>
          </a:lstStyle>
          <a:p>
            <a:pPr>
              <a:defRPr/>
            </a:pPr>
            <a:fld id="{40BA3C8D-4E9C-4B80-A2B6-281C3F40F902}" type="slidenum">
              <a:rPr lang="en-SG"/>
              <a:pPr>
                <a:defRPr/>
              </a:pPr>
              <a:t>‹#›</a:t>
            </a:fld>
            <a:endParaRPr lang="en-SG"/>
          </a:p>
        </p:txBody>
      </p:sp>
    </p:spTree>
  </p:cSld>
  <p:clrMap bg1="lt1" tx1="dk1" bg2="lt2" tx2="dk2" accent1="accent1" accent2="accent2" accent3="accent3" accent4="accent4" accent5="accent5" accent6="accent6" hlink="hlink" folHlink="folHlink"/>
  <p:sldLayoutIdLst>
    <p:sldLayoutId id="2147483660" r:id="rId1"/>
    <p:sldLayoutId id="2147483659" r:id="rId2"/>
    <p:sldLayoutId id="2147483658" r:id="rId3"/>
    <p:sldLayoutId id="2147483657" r:id="rId4"/>
    <p:sldLayoutId id="2147483656" r:id="rId5"/>
    <p:sldLayoutId id="2147483655" r:id="rId6"/>
    <p:sldLayoutId id="2147483654" r:id="rId7"/>
    <p:sldLayoutId id="2147483653" r:id="rId8"/>
    <p:sldLayoutId id="2147483652" r:id="rId9"/>
    <p:sldLayoutId id="2147483651" r:id="rId10"/>
    <p:sldLayoutId id="2147483650" r:id="rId11"/>
    <p:sldLayoutId id="2147483663" r:id="rId12"/>
    <p:sldLayoutId id="2147483661" r:id="rId13"/>
    <p:sldLayoutId id="2147483662" r:id="rId14"/>
  </p:sldLayoutIdLst>
  <p:txStyles>
    <p:title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itchFamily="34" charset="0"/>
        </a:defRPr>
      </a:lvl2pPr>
      <a:lvl3pPr algn="l" rtl="0" fontAlgn="base">
        <a:lnSpc>
          <a:spcPct val="90000"/>
        </a:lnSpc>
        <a:spcBef>
          <a:spcPct val="0"/>
        </a:spcBef>
        <a:spcAft>
          <a:spcPct val="0"/>
        </a:spcAft>
        <a:defRPr sz="4400">
          <a:solidFill>
            <a:schemeClr val="tx1"/>
          </a:solidFill>
          <a:latin typeface="Calibri Light" pitchFamily="34" charset="0"/>
        </a:defRPr>
      </a:lvl3pPr>
      <a:lvl4pPr algn="l" rtl="0" fontAlgn="base">
        <a:lnSpc>
          <a:spcPct val="90000"/>
        </a:lnSpc>
        <a:spcBef>
          <a:spcPct val="0"/>
        </a:spcBef>
        <a:spcAft>
          <a:spcPct val="0"/>
        </a:spcAft>
        <a:defRPr sz="4400">
          <a:solidFill>
            <a:schemeClr val="tx1"/>
          </a:solidFill>
          <a:latin typeface="Calibri Light" pitchFamily="34" charset="0"/>
        </a:defRPr>
      </a:lvl4pPr>
      <a:lvl5pPr algn="l" rtl="0" fontAlgn="base">
        <a:lnSpc>
          <a:spcPct val="90000"/>
        </a:lnSpc>
        <a:spcBef>
          <a:spcPct val="0"/>
        </a:spcBef>
        <a:spcAft>
          <a:spcPct val="0"/>
        </a:spcAft>
        <a:defRPr sz="4400">
          <a:solidFill>
            <a:schemeClr val="tx1"/>
          </a:solidFill>
          <a:latin typeface="Calibri Light" pitchFamily="34" charset="0"/>
        </a:defRPr>
      </a:lvl5pPr>
      <a:lvl6pPr marL="457200" algn="l" rtl="0" fontAlgn="base">
        <a:lnSpc>
          <a:spcPct val="90000"/>
        </a:lnSpc>
        <a:spcBef>
          <a:spcPct val="0"/>
        </a:spcBef>
        <a:spcAft>
          <a:spcPct val="0"/>
        </a:spcAft>
        <a:defRPr sz="4400">
          <a:solidFill>
            <a:schemeClr val="tx1"/>
          </a:solidFill>
          <a:latin typeface="Calibri Light" pitchFamily="34" charset="0"/>
        </a:defRPr>
      </a:lvl6pPr>
      <a:lvl7pPr marL="914400" algn="l" rtl="0" fontAlgn="base">
        <a:lnSpc>
          <a:spcPct val="90000"/>
        </a:lnSpc>
        <a:spcBef>
          <a:spcPct val="0"/>
        </a:spcBef>
        <a:spcAft>
          <a:spcPct val="0"/>
        </a:spcAft>
        <a:defRPr sz="4400">
          <a:solidFill>
            <a:schemeClr val="tx1"/>
          </a:solidFill>
          <a:latin typeface="Calibri Light" pitchFamily="34" charset="0"/>
        </a:defRPr>
      </a:lvl7pPr>
      <a:lvl8pPr marL="1371600" algn="l" rtl="0" fontAlgn="base">
        <a:lnSpc>
          <a:spcPct val="90000"/>
        </a:lnSpc>
        <a:spcBef>
          <a:spcPct val="0"/>
        </a:spcBef>
        <a:spcAft>
          <a:spcPct val="0"/>
        </a:spcAft>
        <a:defRPr sz="4400">
          <a:solidFill>
            <a:schemeClr val="tx1"/>
          </a:solidFill>
          <a:latin typeface="Calibri Light" pitchFamily="34" charset="0"/>
        </a:defRPr>
      </a:lvl8pPr>
      <a:lvl9pPr marL="1828800" algn="l" rtl="0" fontAlgn="base">
        <a:lnSpc>
          <a:spcPct val="90000"/>
        </a:lnSpc>
        <a:spcBef>
          <a:spcPct val="0"/>
        </a:spcBef>
        <a:spcAft>
          <a:spcPct val="0"/>
        </a:spcAft>
        <a:defRPr sz="4400">
          <a:solidFill>
            <a:schemeClr val="tx1"/>
          </a:solidFill>
          <a:latin typeface="Calibri Light" pitchFamily="34" charset="0"/>
        </a:defRPr>
      </a:lvl9pPr>
    </p:titleStyle>
    <p:bodyStyle>
      <a:lvl1pPr marL="228600" indent="-228600" algn="l" rtl="0" fontAlgn="base">
        <a:lnSpc>
          <a:spcPct val="90000"/>
        </a:lnSpc>
        <a:spcBef>
          <a:spcPts val="1000"/>
        </a:spcBef>
        <a:spcAft>
          <a:spcPct val="0"/>
        </a:spcAft>
        <a:buFont typeface="Arial"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4.jpeg"/></Relationships>
</file>

<file path=ppt/slides/_rels/slide14.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7.wmf"/><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8.wmf"/></Relationships>
</file>

<file path=ppt/slides/_rels/slide1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wmf"/><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cstate="print">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0070C0">
            <a:alpha val="48000"/>
          </a:srgb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3894137"/>
            <a:ext cx="10515600" cy="1325563"/>
          </a:xfrm>
        </p:spPr>
        <p:txBody>
          <a:bodyPr/>
          <a:lstStyle/>
          <a:p>
            <a:r>
              <a:rPr lang="en-GB" b="1" dirty="0">
                <a:latin typeface="Cambria" panose="02040503050406030204" pitchFamily="18" charset="0"/>
              </a:rPr>
              <a:t>Design Considerations</a:t>
            </a:r>
          </a:p>
        </p:txBody>
      </p:sp>
      <p:sp>
        <p:nvSpPr>
          <p:cNvPr id="3" name="Content Placeholder 2"/>
          <p:cNvSpPr>
            <a:spLocks noGrp="1"/>
          </p:cNvSpPr>
          <p:nvPr>
            <p:ph idx="1"/>
          </p:nvPr>
        </p:nvSpPr>
        <p:spPr>
          <a:xfrm>
            <a:off x="838200" y="5219700"/>
            <a:ext cx="11205665" cy="4351338"/>
          </a:xfrm>
        </p:spPr>
        <p:txBody>
          <a:bodyPr/>
          <a:lstStyle/>
          <a:p>
            <a:r>
              <a:rPr lang="en-US" dirty="0">
                <a:latin typeface="Cambria" panose="02040503050406030204" pitchFamily="18" charset="0"/>
              </a:rPr>
              <a:t>Internal noise is a signiﬁcant factor in terms of occupant satisfaction and wellbeing. It can affect workplace productivity</a:t>
            </a:r>
            <a:r>
              <a:rPr lang="en-US" dirty="0" smtClean="0">
                <a:latin typeface="Cambria" panose="02040503050406030204" pitchFamily="18" charset="0"/>
              </a:rPr>
              <a:t>.</a:t>
            </a:r>
          </a:p>
          <a:p>
            <a:r>
              <a:rPr lang="en-US" dirty="0" smtClean="0">
                <a:latin typeface="Cambria" panose="02040503050406030204" pitchFamily="18" charset="0"/>
              </a:rPr>
              <a:t>How about noise levels in schools? </a:t>
            </a:r>
            <a:endParaRPr lang="en-GB" dirty="0">
              <a:latin typeface="Cambria" panose="02040503050406030204" pitchFamily="18" charset="0"/>
            </a:endParaRPr>
          </a:p>
        </p:txBody>
      </p:sp>
      <p:pic>
        <p:nvPicPr>
          <p:cNvPr id="307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56239" t="21811" r="15105" b="21353"/>
          <a:stretch/>
        </p:blipFill>
        <p:spPr bwMode="auto">
          <a:xfrm>
            <a:off x="7365142" y="0"/>
            <a:ext cx="4678723" cy="5219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1009252" y="6545263"/>
            <a:ext cx="2511188" cy="276999"/>
          </a:xfrm>
          <a:prstGeom prst="rect">
            <a:avLst/>
          </a:prstGeom>
          <a:noFill/>
        </p:spPr>
        <p:txBody>
          <a:bodyPr wrap="square" rtlCol="0">
            <a:spAutoFit/>
          </a:bodyPr>
          <a:lstStyle/>
          <a:p>
            <a:r>
              <a:rPr lang="en-GB" sz="1200" dirty="0" smtClean="0"/>
              <a:t>Source: BCA</a:t>
            </a:r>
            <a:endParaRPr lang="en-GB" sz="1200" dirty="0"/>
          </a:p>
        </p:txBody>
      </p:sp>
      <p:sp>
        <p:nvSpPr>
          <p:cNvPr id="7" name="TextBox 6"/>
          <p:cNvSpPr txBox="1"/>
          <p:nvPr/>
        </p:nvSpPr>
        <p:spPr>
          <a:xfrm>
            <a:off x="9511988" y="6588977"/>
            <a:ext cx="2523448" cy="261610"/>
          </a:xfrm>
          <a:prstGeom prst="rect">
            <a:avLst/>
          </a:prstGeom>
          <a:noFill/>
        </p:spPr>
        <p:txBody>
          <a:bodyPr wrap="none" rtlCol="0">
            <a:spAutoFit/>
          </a:bodyPr>
          <a:lstStyle/>
          <a:p>
            <a:r>
              <a:rPr lang="en-SG" sz="1100" i="1" dirty="0" smtClean="0"/>
              <a:t>©Singapore Green Building Council 2014</a:t>
            </a:r>
            <a:endParaRPr lang="en-SG" sz="1100" i="1" dirty="0"/>
          </a:p>
        </p:txBody>
      </p:sp>
    </p:spTree>
    <p:extLst>
      <p:ext uri="{BB962C8B-B14F-4D97-AF65-F5344CB8AC3E}">
        <p14:creationId xmlns:p14="http://schemas.microsoft.com/office/powerpoint/2010/main" val="305237996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4" name="TextBox 3"/>
          <p:cNvSpPr txBox="1"/>
          <p:nvPr/>
        </p:nvSpPr>
        <p:spPr>
          <a:xfrm>
            <a:off x="9511988" y="6588977"/>
            <a:ext cx="2523448" cy="261610"/>
          </a:xfrm>
          <a:prstGeom prst="rect">
            <a:avLst/>
          </a:prstGeom>
          <a:noFill/>
        </p:spPr>
        <p:txBody>
          <a:bodyPr wrap="none" rtlCol="0">
            <a:spAutoFit/>
          </a:bodyPr>
          <a:lstStyle/>
          <a:p>
            <a:r>
              <a:rPr lang="en-SG" sz="1100" i="1" dirty="0" smtClean="0"/>
              <a:t>©Singapore Green Building Council 2014</a:t>
            </a:r>
            <a:endParaRPr lang="en-SG" sz="1100" i="1" dirty="0"/>
          </a:p>
        </p:txBody>
      </p:sp>
    </p:spTree>
    <p:extLst>
      <p:ext uri="{BB962C8B-B14F-4D97-AF65-F5344CB8AC3E}">
        <p14:creationId xmlns:p14="http://schemas.microsoft.com/office/powerpoint/2010/main" val="395652782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3253609" y="1695563"/>
            <a:ext cx="8938391" cy="5162437"/>
          </a:xfrm>
        </p:spPr>
      </p:pic>
      <p:sp>
        <p:nvSpPr>
          <p:cNvPr id="2" name="Title 1"/>
          <p:cNvSpPr>
            <a:spLocks noGrp="1"/>
          </p:cNvSpPr>
          <p:nvPr>
            <p:ph type="title"/>
          </p:nvPr>
        </p:nvSpPr>
        <p:spPr>
          <a:xfrm>
            <a:off x="460375" y="384175"/>
            <a:ext cx="10515600" cy="1325563"/>
          </a:xfrm>
        </p:spPr>
        <p:txBody>
          <a:bodyPr/>
          <a:lstStyle/>
          <a:p>
            <a:r>
              <a:rPr lang="en-GB" b="1" dirty="0" smtClean="0">
                <a:latin typeface="Cambria" panose="02040503050406030204" pitchFamily="18" charset="0"/>
              </a:rPr>
              <a:t>Water usage in Schools</a:t>
            </a:r>
            <a:endParaRPr lang="en-GB" b="1" dirty="0">
              <a:latin typeface="Cambria" panose="02040503050406030204" pitchFamily="18" charset="0"/>
            </a:endParaRPr>
          </a:p>
        </p:txBody>
      </p:sp>
      <p:sp>
        <p:nvSpPr>
          <p:cNvPr id="5" name="Text Box 8"/>
          <p:cNvSpPr txBox="1">
            <a:spLocks noChangeArrowheads="1"/>
          </p:cNvSpPr>
          <p:nvPr/>
        </p:nvSpPr>
        <p:spPr bwMode="auto">
          <a:xfrm>
            <a:off x="609600" y="6324601"/>
            <a:ext cx="5588000"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000">
                <a:solidFill>
                  <a:schemeClr val="tx1"/>
                </a:solidFill>
                <a:latin typeface="Trebuchet MS" pitchFamily="34" charset="0"/>
              </a:defRPr>
            </a:lvl1pPr>
            <a:lvl2pPr marL="742950" indent="-285750" eaLnBrk="0" hangingPunct="0">
              <a:defRPr sz="2000">
                <a:solidFill>
                  <a:schemeClr val="tx1"/>
                </a:solidFill>
                <a:latin typeface="Trebuchet MS" pitchFamily="34" charset="0"/>
              </a:defRPr>
            </a:lvl2pPr>
            <a:lvl3pPr marL="1143000" indent="-228600" eaLnBrk="0" hangingPunct="0">
              <a:defRPr sz="2000">
                <a:solidFill>
                  <a:schemeClr val="tx1"/>
                </a:solidFill>
                <a:latin typeface="Trebuchet MS" pitchFamily="34" charset="0"/>
              </a:defRPr>
            </a:lvl3pPr>
            <a:lvl4pPr marL="1600200" indent="-228600" eaLnBrk="0" hangingPunct="0">
              <a:defRPr sz="2000">
                <a:solidFill>
                  <a:schemeClr val="tx1"/>
                </a:solidFill>
                <a:latin typeface="Trebuchet MS" pitchFamily="34" charset="0"/>
              </a:defRPr>
            </a:lvl4pPr>
            <a:lvl5pPr marL="2057400" indent="-228600" eaLnBrk="0" hangingPunct="0">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eaLnBrk="1" hangingPunct="1">
              <a:spcBef>
                <a:spcPct val="50000"/>
              </a:spcBef>
              <a:buFontTx/>
              <a:buNone/>
            </a:pPr>
            <a:r>
              <a:rPr lang="en-GB" sz="1200" dirty="0">
                <a:latin typeface="Arial" charset="0"/>
              </a:rPr>
              <a:t>Source: PUB</a:t>
            </a:r>
            <a:endParaRPr lang="en-US" sz="1200" dirty="0">
              <a:latin typeface="Arial" charset="0"/>
            </a:endParaRPr>
          </a:p>
        </p:txBody>
      </p:sp>
      <p:sp>
        <p:nvSpPr>
          <p:cNvPr id="4" name="AutoShape 2" descr="http://www.pub.gov.sg/conserve/Households/PublishingImages/wems.jp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SG"/>
          </a:p>
        </p:txBody>
      </p:sp>
      <p:sp>
        <p:nvSpPr>
          <p:cNvPr id="7" name="TextBox 6"/>
          <p:cNvSpPr txBox="1"/>
          <p:nvPr/>
        </p:nvSpPr>
        <p:spPr>
          <a:xfrm>
            <a:off x="9511988" y="6588977"/>
            <a:ext cx="2523448" cy="261610"/>
          </a:xfrm>
          <a:prstGeom prst="rect">
            <a:avLst/>
          </a:prstGeom>
          <a:noFill/>
        </p:spPr>
        <p:txBody>
          <a:bodyPr wrap="none" rtlCol="0">
            <a:spAutoFit/>
          </a:bodyPr>
          <a:lstStyle/>
          <a:p>
            <a:r>
              <a:rPr lang="en-SG" sz="1100" i="1" dirty="0" smtClean="0"/>
              <a:t>©Singapore Green Building Council 2014</a:t>
            </a:r>
            <a:endParaRPr lang="en-SG" sz="1100" i="1" dirty="0"/>
          </a:p>
        </p:txBody>
      </p:sp>
    </p:spTree>
    <p:extLst>
      <p:ext uri="{BB962C8B-B14F-4D97-AF65-F5344CB8AC3E}">
        <p14:creationId xmlns:p14="http://schemas.microsoft.com/office/powerpoint/2010/main" val="85918715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http://www.pub.gov.sg/wels/PublishingImages/WELS2014.jpg"/>
          <p:cNvPicPr>
            <a:picLocks noChangeAspect="1" noChangeArrowheads="1"/>
          </p:cNvPicPr>
          <p:nvPr/>
        </p:nvPicPr>
        <p:blipFill>
          <a:blip r:embed="rId3"/>
          <a:srcRect/>
          <a:stretch>
            <a:fillRect/>
          </a:stretch>
        </p:blipFill>
        <p:spPr bwMode="auto">
          <a:xfrm>
            <a:off x="0" y="0"/>
            <a:ext cx="4576763" cy="6865145"/>
          </a:xfrm>
          <a:prstGeom prst="rect">
            <a:avLst/>
          </a:prstGeom>
          <a:noFill/>
        </p:spPr>
      </p:pic>
      <p:pic>
        <p:nvPicPr>
          <p:cNvPr id="2" name="Picture 2" descr="http://www.homeanddecor.com.sg/sites/default/files/blog/2014/03/welslabel.jpg"/>
          <p:cNvPicPr>
            <a:picLocks noChangeAspect="1" noChangeArrowheads="1"/>
          </p:cNvPicPr>
          <p:nvPr/>
        </p:nvPicPr>
        <p:blipFill>
          <a:blip r:embed="rId4"/>
          <a:srcRect/>
          <a:stretch>
            <a:fillRect/>
          </a:stretch>
        </p:blipFill>
        <p:spPr bwMode="auto">
          <a:xfrm>
            <a:off x="6845128" y="476249"/>
            <a:ext cx="4932920" cy="6381751"/>
          </a:xfrm>
          <a:prstGeom prst="rect">
            <a:avLst/>
          </a:prstGeom>
          <a:noFill/>
        </p:spPr>
      </p:pic>
      <p:sp>
        <p:nvSpPr>
          <p:cNvPr id="32771" name="Rectangle 2"/>
          <p:cNvSpPr>
            <a:spLocks noGrp="1" noChangeArrowheads="1"/>
          </p:cNvSpPr>
          <p:nvPr>
            <p:ph type="title"/>
          </p:nvPr>
        </p:nvSpPr>
        <p:spPr>
          <a:xfrm>
            <a:off x="4746088" y="169347"/>
            <a:ext cx="6790592" cy="723900"/>
          </a:xfrm>
        </p:spPr>
        <p:txBody>
          <a:bodyPr/>
          <a:lstStyle/>
          <a:p>
            <a:r>
              <a:rPr lang="en-US" b="1" dirty="0" smtClean="0"/>
              <a:t>Water Efficient Fittings</a:t>
            </a:r>
          </a:p>
        </p:txBody>
      </p:sp>
      <p:sp>
        <p:nvSpPr>
          <p:cNvPr id="32772" name="Rectangle 3"/>
          <p:cNvSpPr>
            <a:spLocks noGrp="1" noChangeArrowheads="1"/>
          </p:cNvSpPr>
          <p:nvPr>
            <p:ph type="body" idx="1"/>
          </p:nvPr>
        </p:nvSpPr>
        <p:spPr/>
        <p:txBody>
          <a:bodyPr/>
          <a:lstStyle/>
          <a:p>
            <a:pPr marL="0" indent="0">
              <a:buNone/>
            </a:pPr>
            <a:r>
              <a:rPr lang="en-GB" b="1" dirty="0" smtClean="0"/>
              <a:t>		</a:t>
            </a:r>
            <a:endParaRPr lang="en-US" b="1" dirty="0" smtClean="0"/>
          </a:p>
        </p:txBody>
      </p:sp>
      <p:sp>
        <p:nvSpPr>
          <p:cNvPr id="32775" name="Rectangle 6"/>
          <p:cNvSpPr>
            <a:spLocks noChangeArrowheads="1"/>
          </p:cNvSpPr>
          <p:nvPr/>
        </p:nvSpPr>
        <p:spPr bwMode="auto">
          <a:xfrm>
            <a:off x="0" y="53129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GB"/>
          </a:p>
        </p:txBody>
      </p:sp>
      <p:sp>
        <p:nvSpPr>
          <p:cNvPr id="32776" name="Rectangle 7"/>
          <p:cNvSpPr>
            <a:spLocks noChangeArrowheads="1"/>
          </p:cNvSpPr>
          <p:nvPr/>
        </p:nvSpPr>
        <p:spPr bwMode="auto">
          <a:xfrm>
            <a:off x="1" y="3286533"/>
            <a:ext cx="227948"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spcBef>
                <a:spcPct val="0"/>
              </a:spcBef>
              <a:buFontTx/>
              <a:buNone/>
            </a:pPr>
            <a:r>
              <a:rPr lang="en-GB" sz="1200">
                <a:latin typeface="Arial" charset="0"/>
                <a:ea typeface="宋体" pitchFamily="2" charset="-122"/>
                <a:cs typeface="Times New Roman" pitchFamily="18" charset="0"/>
              </a:rPr>
              <a:t> </a:t>
            </a:r>
            <a:endParaRPr lang="en-GB" sz="1800">
              <a:latin typeface="Arial" charset="0"/>
              <a:ea typeface="宋体" pitchFamily="2" charset="-122"/>
              <a:cs typeface="Times New Roman" pitchFamily="18" charset="0"/>
            </a:endParaRPr>
          </a:p>
        </p:txBody>
      </p:sp>
      <p:sp>
        <p:nvSpPr>
          <p:cNvPr id="32777" name="Text Box 8"/>
          <p:cNvSpPr txBox="1">
            <a:spLocks noChangeArrowheads="1"/>
          </p:cNvSpPr>
          <p:nvPr/>
        </p:nvSpPr>
        <p:spPr bwMode="auto">
          <a:xfrm>
            <a:off x="609600" y="6324601"/>
            <a:ext cx="5588000"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000">
                <a:solidFill>
                  <a:schemeClr val="tx1"/>
                </a:solidFill>
                <a:latin typeface="Trebuchet MS" pitchFamily="34" charset="0"/>
              </a:defRPr>
            </a:lvl1pPr>
            <a:lvl2pPr marL="742950" indent="-285750" eaLnBrk="0" hangingPunct="0">
              <a:defRPr sz="2000">
                <a:solidFill>
                  <a:schemeClr val="tx1"/>
                </a:solidFill>
                <a:latin typeface="Trebuchet MS" pitchFamily="34" charset="0"/>
              </a:defRPr>
            </a:lvl2pPr>
            <a:lvl3pPr marL="1143000" indent="-228600" eaLnBrk="0" hangingPunct="0">
              <a:defRPr sz="2000">
                <a:solidFill>
                  <a:schemeClr val="tx1"/>
                </a:solidFill>
                <a:latin typeface="Trebuchet MS" pitchFamily="34" charset="0"/>
              </a:defRPr>
            </a:lvl3pPr>
            <a:lvl4pPr marL="1600200" indent="-228600" eaLnBrk="0" hangingPunct="0">
              <a:defRPr sz="2000">
                <a:solidFill>
                  <a:schemeClr val="tx1"/>
                </a:solidFill>
                <a:latin typeface="Trebuchet MS" pitchFamily="34" charset="0"/>
              </a:defRPr>
            </a:lvl4pPr>
            <a:lvl5pPr marL="2057400" indent="-228600" eaLnBrk="0" hangingPunct="0">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eaLnBrk="1" hangingPunct="1">
              <a:spcBef>
                <a:spcPct val="50000"/>
              </a:spcBef>
              <a:buFontTx/>
              <a:buNone/>
            </a:pPr>
            <a:r>
              <a:rPr lang="en-GB" sz="1200" dirty="0">
                <a:latin typeface="Arial" charset="0"/>
              </a:rPr>
              <a:t>Source: PUB</a:t>
            </a:r>
            <a:endParaRPr lang="en-US" sz="1200" dirty="0">
              <a:latin typeface="Arial" charset="0"/>
            </a:endParaRPr>
          </a:p>
        </p:txBody>
      </p:sp>
      <p:sp>
        <p:nvSpPr>
          <p:cNvPr id="10" name="TextBox 9"/>
          <p:cNvSpPr txBox="1"/>
          <p:nvPr/>
        </p:nvSpPr>
        <p:spPr>
          <a:xfrm>
            <a:off x="9511988" y="6588977"/>
            <a:ext cx="2523448" cy="261610"/>
          </a:xfrm>
          <a:prstGeom prst="rect">
            <a:avLst/>
          </a:prstGeom>
          <a:noFill/>
        </p:spPr>
        <p:txBody>
          <a:bodyPr wrap="none" rtlCol="0">
            <a:spAutoFit/>
          </a:bodyPr>
          <a:lstStyle/>
          <a:p>
            <a:r>
              <a:rPr lang="en-SG" sz="1100" i="1" dirty="0" smtClean="0"/>
              <a:t>©Singapore Green Building Council 2014</a:t>
            </a:r>
            <a:endParaRPr lang="en-SG" sz="1100" i="1" dirty="0"/>
          </a:p>
        </p:txBody>
      </p:sp>
    </p:spTree>
    <p:extLst>
      <p:ext uri="{BB962C8B-B14F-4D97-AF65-F5344CB8AC3E}">
        <p14:creationId xmlns:p14="http://schemas.microsoft.com/office/powerpoint/2010/main" val="4233288086"/>
      </p:ext>
    </p:extLst>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TextBox 3"/>
          <p:cNvSpPr txBox="1"/>
          <p:nvPr/>
        </p:nvSpPr>
        <p:spPr>
          <a:xfrm>
            <a:off x="0" y="6596390"/>
            <a:ext cx="2523448" cy="261610"/>
          </a:xfrm>
          <a:prstGeom prst="rect">
            <a:avLst/>
          </a:prstGeom>
          <a:noFill/>
        </p:spPr>
        <p:txBody>
          <a:bodyPr wrap="none" rtlCol="0">
            <a:spAutoFit/>
          </a:bodyPr>
          <a:lstStyle/>
          <a:p>
            <a:r>
              <a:rPr lang="en-SG" sz="1100" i="1" dirty="0" smtClean="0"/>
              <a:t>©Singapore Green Building Council 2014</a:t>
            </a:r>
            <a:endParaRPr lang="en-SG" sz="1100" i="1" dirty="0"/>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TextBox 3"/>
          <p:cNvSpPr txBox="1"/>
          <p:nvPr/>
        </p:nvSpPr>
        <p:spPr>
          <a:xfrm>
            <a:off x="0" y="6611630"/>
            <a:ext cx="2523448" cy="261610"/>
          </a:xfrm>
          <a:prstGeom prst="rect">
            <a:avLst/>
          </a:prstGeom>
          <a:noFill/>
        </p:spPr>
        <p:txBody>
          <a:bodyPr wrap="none" rtlCol="0">
            <a:spAutoFit/>
          </a:bodyPr>
          <a:lstStyle/>
          <a:p>
            <a:r>
              <a:rPr lang="en-SG" sz="1100" i="1" dirty="0" smtClean="0"/>
              <a:t>©Singapore Green Building Council 2014</a:t>
            </a:r>
            <a:endParaRPr lang="en-SG" sz="1100" i="1" dirty="0"/>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5" name="Rectangle 2"/>
          <p:cNvSpPr>
            <a:spLocks noGrp="1" noChangeArrowheads="1"/>
          </p:cNvSpPr>
          <p:nvPr>
            <p:ph type="title"/>
          </p:nvPr>
        </p:nvSpPr>
        <p:spPr>
          <a:xfrm>
            <a:off x="562708" y="693738"/>
            <a:ext cx="11117385" cy="723900"/>
          </a:xfrm>
        </p:spPr>
        <p:txBody>
          <a:bodyPr/>
          <a:lstStyle/>
          <a:p>
            <a:pPr algn="ctr"/>
            <a:r>
              <a:rPr lang="en-GB" sz="4000" b="1" dirty="0" smtClean="0">
                <a:latin typeface="Cambria" panose="02040503050406030204" pitchFamily="18" charset="0"/>
              </a:rPr>
              <a:t>Water Usage and Monitoring</a:t>
            </a:r>
            <a:endParaRPr lang="en-US" sz="4000" b="1" dirty="0" smtClean="0">
              <a:latin typeface="Cambria" panose="02040503050406030204" pitchFamily="18" charset="0"/>
            </a:endParaRPr>
          </a:p>
        </p:txBody>
      </p:sp>
      <p:sp>
        <p:nvSpPr>
          <p:cNvPr id="33796" name="Rectangle 3"/>
          <p:cNvSpPr>
            <a:spLocks noGrp="1" noChangeArrowheads="1"/>
          </p:cNvSpPr>
          <p:nvPr>
            <p:ph type="body" idx="1"/>
          </p:nvPr>
        </p:nvSpPr>
        <p:spPr/>
        <p:txBody>
          <a:bodyPr/>
          <a:lstStyle/>
          <a:p>
            <a:r>
              <a:rPr lang="en-GB" dirty="0" smtClean="0"/>
              <a:t>Metering					BMS (Building management 							software)</a:t>
            </a:r>
            <a:endParaRPr lang="en-US" dirty="0" smtClean="0"/>
          </a:p>
        </p:txBody>
      </p:sp>
      <p:pic>
        <p:nvPicPr>
          <p:cNvPr id="33797"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00" y="2781301"/>
            <a:ext cx="5080000" cy="2517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3798"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1" y="2781300"/>
            <a:ext cx="5037015" cy="25034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9511988" y="6588977"/>
            <a:ext cx="2523448" cy="261610"/>
          </a:xfrm>
          <a:prstGeom prst="rect">
            <a:avLst/>
          </a:prstGeom>
          <a:noFill/>
        </p:spPr>
        <p:txBody>
          <a:bodyPr wrap="none" rtlCol="0">
            <a:spAutoFit/>
          </a:bodyPr>
          <a:lstStyle/>
          <a:p>
            <a:r>
              <a:rPr lang="en-SG" sz="1100" i="1" dirty="0" smtClean="0"/>
              <a:t>©Singapore Green Building Council 2014</a:t>
            </a:r>
            <a:endParaRPr lang="en-SG" sz="1100" i="1" dirty="0"/>
          </a:p>
        </p:txBody>
      </p:sp>
    </p:spTree>
    <p:extLst>
      <p:ext uri="{BB962C8B-B14F-4D97-AF65-F5344CB8AC3E}">
        <p14:creationId xmlns:p14="http://schemas.microsoft.com/office/powerpoint/2010/main" val="2537267186"/>
      </p:ext>
    </p:extLst>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9511988" y="6588977"/>
            <a:ext cx="2523448" cy="261610"/>
          </a:xfrm>
          <a:prstGeom prst="rect">
            <a:avLst/>
          </a:prstGeom>
          <a:noFill/>
        </p:spPr>
        <p:txBody>
          <a:bodyPr wrap="none" rtlCol="0">
            <a:spAutoFit/>
          </a:bodyPr>
          <a:lstStyle/>
          <a:p>
            <a:r>
              <a:rPr lang="en-SG" sz="1100" i="1" dirty="0" smtClean="0"/>
              <a:t>©Singapore Green Building Council 2014</a:t>
            </a:r>
            <a:endParaRPr lang="en-SG" sz="1100" i="1" dirty="0"/>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9511988" y="6588977"/>
            <a:ext cx="2523448" cy="261610"/>
          </a:xfrm>
          <a:prstGeom prst="rect">
            <a:avLst/>
          </a:prstGeom>
          <a:noFill/>
        </p:spPr>
        <p:txBody>
          <a:bodyPr wrap="none" rtlCol="0">
            <a:spAutoFit/>
          </a:bodyPr>
          <a:lstStyle/>
          <a:p>
            <a:r>
              <a:rPr lang="en-SG" sz="1100" i="1" dirty="0" smtClean="0"/>
              <a:t>©Singapore Green Building Council 2014</a:t>
            </a:r>
            <a:endParaRPr lang="en-SG" sz="1100" i="1" dirty="0"/>
          </a:p>
        </p:txBody>
      </p:sp>
    </p:spTree>
    <p:extLst>
      <p:ext uri="{BB962C8B-B14F-4D97-AF65-F5344CB8AC3E}">
        <p14:creationId xmlns:p14="http://schemas.microsoft.com/office/powerpoint/2010/main" val="363547091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a:spLocks noGrp="1"/>
          </p:cNvSpPr>
          <p:nvPr>
            <p:ph type="ctrTitle"/>
          </p:nvPr>
        </p:nvSpPr>
        <p:spPr>
          <a:xfrm>
            <a:off x="596900" y="2489200"/>
            <a:ext cx="11099800" cy="1020763"/>
          </a:xfrm>
          <a:solidFill>
            <a:srgbClr val="F8F8F8">
              <a:alpha val="49019"/>
            </a:srgbClr>
          </a:solidFill>
        </p:spPr>
        <p:txBody>
          <a:bodyPr anchor="ctr"/>
          <a:lstStyle/>
          <a:p>
            <a:r>
              <a:rPr lang="en-GB" dirty="0" smtClean="0">
                <a:latin typeface="Cambria" pitchFamily="18" charset="0"/>
              </a:rPr>
              <a:t>8. </a:t>
            </a:r>
            <a:r>
              <a:rPr lang="en-SG" dirty="0" smtClean="0">
                <a:latin typeface="Cambria" pitchFamily="18" charset="0"/>
              </a:rPr>
              <a:t>Resource Management</a:t>
            </a:r>
          </a:p>
        </p:txBody>
      </p:sp>
      <p:sp>
        <p:nvSpPr>
          <p:cNvPr id="3" name="TextBox 2"/>
          <p:cNvSpPr txBox="1"/>
          <p:nvPr/>
        </p:nvSpPr>
        <p:spPr>
          <a:xfrm>
            <a:off x="9588188" y="6588977"/>
            <a:ext cx="2523448" cy="261610"/>
          </a:xfrm>
          <a:prstGeom prst="rect">
            <a:avLst/>
          </a:prstGeom>
          <a:noFill/>
        </p:spPr>
        <p:txBody>
          <a:bodyPr wrap="none" rtlCol="0">
            <a:spAutoFit/>
          </a:bodyPr>
          <a:lstStyle/>
          <a:p>
            <a:r>
              <a:rPr lang="en-SG" sz="1100" i="1" dirty="0" smtClean="0"/>
              <a:t>©Singapore Green Building Council 2014</a:t>
            </a:r>
            <a:endParaRPr lang="en-SG" sz="1100" i="1" dirty="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082" name="Picture 10" descr="http://blog.malcolmandrew.com/wp-content/uploads/2012/08/BiteCentreA.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937" b="24178"/>
          <a:stretch/>
        </p:blipFill>
        <p:spPr bwMode="auto">
          <a:xfrm>
            <a:off x="1" y="15766"/>
            <a:ext cx="12169008" cy="6740851"/>
          </a:xfrm>
          <a:prstGeom prst="rect">
            <a:avLst/>
          </a:prstGeom>
          <a:solidFill>
            <a:schemeClr val="accent1">
              <a:alpha val="47000"/>
            </a:schemeClr>
          </a:solidFill>
        </p:spPr>
      </p:pic>
      <p:sp>
        <p:nvSpPr>
          <p:cNvPr id="2" name="Title 1"/>
          <p:cNvSpPr>
            <a:spLocks noGrp="1"/>
          </p:cNvSpPr>
          <p:nvPr>
            <p:ph type="title"/>
          </p:nvPr>
        </p:nvSpPr>
        <p:spPr>
          <a:xfrm>
            <a:off x="236483" y="394139"/>
            <a:ext cx="11264598" cy="444061"/>
          </a:xfrm>
          <a:solidFill>
            <a:schemeClr val="bg1"/>
          </a:solidFill>
        </p:spPr>
        <p:txBody>
          <a:bodyPr/>
          <a:lstStyle/>
          <a:p>
            <a:pPr algn="ctr"/>
            <a:r>
              <a:rPr lang="en-GB" b="1" dirty="0" smtClean="0">
                <a:solidFill>
                  <a:schemeClr val="tx1">
                    <a:lumMod val="50000"/>
                    <a:lumOff val="50000"/>
                  </a:schemeClr>
                </a:solidFill>
                <a:latin typeface="Cambria" panose="02040503050406030204" pitchFamily="18" charset="0"/>
              </a:rPr>
              <a:t>Indoor Environmental Quality</a:t>
            </a:r>
            <a:endParaRPr lang="en-GB" b="1" dirty="0">
              <a:solidFill>
                <a:schemeClr val="tx1">
                  <a:lumMod val="50000"/>
                  <a:lumOff val="50000"/>
                </a:schemeClr>
              </a:solidFill>
              <a:latin typeface="Cambria" panose="02040503050406030204" pitchFamily="18" charset="0"/>
            </a:endParaRPr>
          </a:p>
        </p:txBody>
      </p:sp>
      <p:sp>
        <p:nvSpPr>
          <p:cNvPr id="4" name="Rectangle 3"/>
          <p:cNvSpPr/>
          <p:nvPr/>
        </p:nvSpPr>
        <p:spPr>
          <a:xfrm>
            <a:off x="236483" y="5437151"/>
            <a:ext cx="11650717" cy="1384995"/>
          </a:xfrm>
          <a:prstGeom prst="rect">
            <a:avLst/>
          </a:prstGeom>
          <a:solidFill>
            <a:srgbClr val="00B0F0">
              <a:alpha val="52000"/>
            </a:srgbClr>
          </a:solidFill>
        </p:spPr>
        <p:txBody>
          <a:bodyPr wrap="square">
            <a:spAutoFit/>
          </a:bodyPr>
          <a:lstStyle/>
          <a:p>
            <a:pPr algn="just"/>
            <a:r>
              <a:rPr lang="en-SG" sz="2800" b="1" dirty="0">
                <a:solidFill>
                  <a:srgbClr val="F8F8F8"/>
                </a:solidFill>
                <a:latin typeface="Cambria" panose="02040503050406030204" pitchFamily="18" charset="0"/>
              </a:rPr>
              <a:t>Indoor environmental quality (IEQ) refers to the quality of a building’s environment in relation to the health and wellbeing of those who occupy space within it</a:t>
            </a:r>
            <a:r>
              <a:rPr lang="en-SG" sz="2800" b="1" dirty="0" smtClean="0">
                <a:solidFill>
                  <a:srgbClr val="F8F8F8"/>
                </a:solidFill>
                <a:latin typeface="Cambria" panose="02040503050406030204" pitchFamily="18" charset="0"/>
              </a:rPr>
              <a:t>. It depends on a number of factors.</a:t>
            </a:r>
            <a:endParaRPr lang="en-SG" sz="2800" b="1" dirty="0">
              <a:solidFill>
                <a:srgbClr val="F8F8F8"/>
              </a:solidFill>
              <a:latin typeface="Cambria" panose="02040503050406030204" pitchFamily="18" charset="0"/>
            </a:endParaRPr>
          </a:p>
        </p:txBody>
      </p:sp>
      <p:sp>
        <p:nvSpPr>
          <p:cNvPr id="5" name="TextBox 4"/>
          <p:cNvSpPr txBox="1"/>
          <p:nvPr/>
        </p:nvSpPr>
        <p:spPr>
          <a:xfrm>
            <a:off x="9496748" y="6619457"/>
            <a:ext cx="2523448" cy="261610"/>
          </a:xfrm>
          <a:prstGeom prst="rect">
            <a:avLst/>
          </a:prstGeom>
          <a:noFill/>
        </p:spPr>
        <p:txBody>
          <a:bodyPr wrap="none" rtlCol="0">
            <a:spAutoFit/>
          </a:bodyPr>
          <a:lstStyle/>
          <a:p>
            <a:r>
              <a:rPr lang="en-SG" sz="1100" i="1" dirty="0" smtClean="0"/>
              <a:t>©Singapore Green Building Council 2014</a:t>
            </a:r>
            <a:endParaRPr lang="en-SG" sz="1100" i="1" dirty="0"/>
          </a:p>
        </p:txBody>
      </p:sp>
    </p:spTree>
    <p:extLst>
      <p:ext uri="{BB962C8B-B14F-4D97-AF65-F5344CB8AC3E}">
        <p14:creationId xmlns:p14="http://schemas.microsoft.com/office/powerpoint/2010/main" val="120009052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9511988" y="6588977"/>
            <a:ext cx="2523448" cy="261610"/>
          </a:xfrm>
          <a:prstGeom prst="rect">
            <a:avLst/>
          </a:prstGeom>
          <a:noFill/>
        </p:spPr>
        <p:txBody>
          <a:bodyPr wrap="none" rtlCol="0">
            <a:spAutoFit/>
          </a:bodyPr>
          <a:lstStyle/>
          <a:p>
            <a:r>
              <a:rPr lang="en-SG" sz="1100" i="1" dirty="0" smtClean="0"/>
              <a:t>©Singapore Green Building Council 2014</a:t>
            </a:r>
            <a:endParaRPr lang="en-SG" sz="1100" i="1" dirty="0"/>
          </a:p>
        </p:txBody>
      </p:sp>
    </p:spTree>
    <p:extLst>
      <p:ext uri="{BB962C8B-B14F-4D97-AF65-F5344CB8AC3E}">
        <p14:creationId xmlns:p14="http://schemas.microsoft.com/office/powerpoint/2010/main" val="54318886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29069" y="2847994"/>
            <a:ext cx="7733861" cy="2958202"/>
          </a:xfrm>
          <a:prstGeom prst="rect">
            <a:avLst/>
          </a:prstGeom>
        </p:spPr>
      </p:pic>
      <p:sp>
        <p:nvSpPr>
          <p:cNvPr id="2" name="Title 1"/>
          <p:cNvSpPr>
            <a:spLocks noGrp="1"/>
          </p:cNvSpPr>
          <p:nvPr>
            <p:ph type="title"/>
          </p:nvPr>
        </p:nvSpPr>
        <p:spPr/>
        <p:txBody>
          <a:bodyPr/>
          <a:lstStyle/>
          <a:p>
            <a:r>
              <a:rPr lang="en-GB" b="1" dirty="0" smtClean="0">
                <a:latin typeface="Cambria" panose="02040503050406030204" pitchFamily="18" charset="0"/>
              </a:rPr>
              <a:t>Sick Building Syndrome</a:t>
            </a:r>
            <a:endParaRPr lang="en-GB" b="1" dirty="0">
              <a:latin typeface="Cambria" panose="02040503050406030204" pitchFamily="18" charset="0"/>
            </a:endParaRPr>
          </a:p>
        </p:txBody>
      </p:sp>
      <p:sp>
        <p:nvSpPr>
          <p:cNvPr id="3" name="Content Placeholder 2"/>
          <p:cNvSpPr>
            <a:spLocks noGrp="1"/>
          </p:cNvSpPr>
          <p:nvPr>
            <p:ph idx="1"/>
          </p:nvPr>
        </p:nvSpPr>
        <p:spPr>
          <a:xfrm>
            <a:off x="614855" y="1446128"/>
            <a:ext cx="11414235" cy="1717183"/>
          </a:xfrm>
        </p:spPr>
        <p:txBody>
          <a:bodyPr/>
          <a:lstStyle/>
          <a:p>
            <a:r>
              <a:rPr lang="en-SG" dirty="0">
                <a:latin typeface="Cambria" panose="02040503050406030204" pitchFamily="18" charset="0"/>
              </a:rPr>
              <a:t>Sick building syndrome refers to an excess of </a:t>
            </a:r>
            <a:r>
              <a:rPr lang="en-SG" dirty="0" smtClean="0">
                <a:latin typeface="Cambria" panose="02040503050406030204" pitchFamily="18" charset="0"/>
              </a:rPr>
              <a:t>work-related irritations </a:t>
            </a:r>
            <a:r>
              <a:rPr lang="en-SG" dirty="0">
                <a:latin typeface="Cambria" panose="02040503050406030204" pitchFamily="18" charset="0"/>
              </a:rPr>
              <a:t>of the skin and mucous membranes and </a:t>
            </a:r>
            <a:r>
              <a:rPr lang="en-SG" dirty="0" smtClean="0">
                <a:latin typeface="Cambria" panose="02040503050406030204" pitchFamily="18" charset="0"/>
              </a:rPr>
              <a:t>other symptoms </a:t>
            </a:r>
            <a:r>
              <a:rPr lang="en-SG" dirty="0">
                <a:latin typeface="Cambria" panose="02040503050406030204" pitchFamily="18" charset="0"/>
              </a:rPr>
              <a:t>(including headache and fatigue) reported </a:t>
            </a:r>
            <a:r>
              <a:rPr lang="en-SG" dirty="0" smtClean="0">
                <a:latin typeface="Cambria" panose="02040503050406030204" pitchFamily="18" charset="0"/>
              </a:rPr>
              <a:t>by occupants </a:t>
            </a:r>
            <a:r>
              <a:rPr lang="en-SG" dirty="0">
                <a:latin typeface="Cambria" panose="02040503050406030204" pitchFamily="18" charset="0"/>
              </a:rPr>
              <a:t>in modern office buildings. </a:t>
            </a:r>
            <a:r>
              <a:rPr lang="en-SG" sz="1800" dirty="0" smtClean="0">
                <a:latin typeface="Cambria" panose="02040503050406030204" pitchFamily="18" charset="0"/>
              </a:rPr>
              <a:t>[BCA]</a:t>
            </a:r>
          </a:p>
          <a:p>
            <a:endParaRPr lang="en-US" sz="1800" dirty="0">
              <a:latin typeface="Cambria" panose="02040503050406030204" pitchFamily="18" charset="0"/>
            </a:endParaRPr>
          </a:p>
          <a:p>
            <a:endParaRPr lang="en-US" sz="1800" dirty="0" smtClean="0">
              <a:latin typeface="Cambria" panose="02040503050406030204" pitchFamily="18" charset="0"/>
            </a:endParaRPr>
          </a:p>
          <a:p>
            <a:pPr marL="0" indent="0">
              <a:buNone/>
            </a:pPr>
            <a:endParaRPr lang="en-US" sz="1800" dirty="0">
              <a:latin typeface="Cambria" panose="02040503050406030204" pitchFamily="18" charset="0"/>
            </a:endParaRPr>
          </a:p>
          <a:p>
            <a:endParaRPr lang="en-SG" sz="1800" dirty="0">
              <a:latin typeface="Cambria" panose="02040503050406030204" pitchFamily="18" charset="0"/>
            </a:endParaRPr>
          </a:p>
          <a:p>
            <a:pPr lvl="5"/>
            <a:endParaRPr lang="en-US" dirty="0" smtClean="0">
              <a:latin typeface="Cambria" panose="02040503050406030204" pitchFamily="18" charset="0"/>
            </a:endParaRPr>
          </a:p>
          <a:p>
            <a:endParaRPr lang="en-US" dirty="0">
              <a:latin typeface="Cambria" panose="02040503050406030204" pitchFamily="18" charset="0"/>
            </a:endParaRPr>
          </a:p>
          <a:p>
            <a:endParaRPr lang="en-US" dirty="0">
              <a:latin typeface="Cambria" panose="02040503050406030204" pitchFamily="18" charset="0"/>
            </a:endParaRPr>
          </a:p>
          <a:p>
            <a:endParaRPr lang="en-GB" dirty="0">
              <a:latin typeface="Cambria" panose="02040503050406030204" pitchFamily="18" charset="0"/>
            </a:endParaRPr>
          </a:p>
        </p:txBody>
      </p:sp>
      <p:sp>
        <p:nvSpPr>
          <p:cNvPr id="6" name="TextBox 5"/>
          <p:cNvSpPr txBox="1"/>
          <p:nvPr/>
        </p:nvSpPr>
        <p:spPr>
          <a:xfrm>
            <a:off x="1150883" y="6011154"/>
            <a:ext cx="9979572" cy="954107"/>
          </a:xfrm>
          <a:prstGeom prst="rect">
            <a:avLst/>
          </a:prstGeom>
          <a:noFill/>
        </p:spPr>
        <p:txBody>
          <a:bodyPr wrap="square" rtlCol="0">
            <a:spAutoFit/>
          </a:bodyPr>
          <a:lstStyle/>
          <a:p>
            <a:r>
              <a:rPr lang="en-US" sz="2800" dirty="0">
                <a:latin typeface="Cambria" panose="02040503050406030204" pitchFamily="18" charset="0"/>
              </a:rPr>
              <a:t>This adversely affects the </a:t>
            </a:r>
            <a:r>
              <a:rPr lang="en-US" sz="2800" dirty="0">
                <a:solidFill>
                  <a:srgbClr val="FF0000"/>
                </a:solidFill>
                <a:latin typeface="Cambria" panose="02040503050406030204" pitchFamily="18" charset="0"/>
              </a:rPr>
              <a:t>productivity of workers</a:t>
            </a:r>
            <a:r>
              <a:rPr lang="en-US" sz="2800" dirty="0">
                <a:latin typeface="Cambria" panose="02040503050406030204" pitchFamily="18" charset="0"/>
              </a:rPr>
              <a:t>. </a:t>
            </a:r>
          </a:p>
          <a:p>
            <a:endParaRPr lang="en-SG" sz="2800" dirty="0"/>
          </a:p>
        </p:txBody>
      </p:sp>
      <p:sp>
        <p:nvSpPr>
          <p:cNvPr id="8" name="TextBox 7"/>
          <p:cNvSpPr txBox="1"/>
          <p:nvPr/>
        </p:nvSpPr>
        <p:spPr>
          <a:xfrm>
            <a:off x="9511988" y="6588977"/>
            <a:ext cx="2523448" cy="261610"/>
          </a:xfrm>
          <a:prstGeom prst="rect">
            <a:avLst/>
          </a:prstGeom>
          <a:noFill/>
        </p:spPr>
        <p:txBody>
          <a:bodyPr wrap="none" rtlCol="0">
            <a:spAutoFit/>
          </a:bodyPr>
          <a:lstStyle/>
          <a:p>
            <a:r>
              <a:rPr lang="en-SG" sz="1100" i="1" dirty="0" smtClean="0"/>
              <a:t>©Singapore Green Building Council 2014</a:t>
            </a:r>
            <a:endParaRPr lang="en-SG" sz="1100" i="1" dirty="0"/>
          </a:p>
        </p:txBody>
      </p:sp>
    </p:spTree>
    <p:extLst>
      <p:ext uri="{BB962C8B-B14F-4D97-AF65-F5344CB8AC3E}">
        <p14:creationId xmlns:p14="http://schemas.microsoft.com/office/powerpoint/2010/main" val="264700446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r="46097"/>
          <a:stretch/>
        </p:blipFill>
        <p:spPr>
          <a:xfrm>
            <a:off x="5795172" y="0"/>
            <a:ext cx="6570254" cy="6858000"/>
          </a:xfrm>
          <a:prstGeom prst="rect">
            <a:avLst/>
          </a:prstGeom>
        </p:spPr>
      </p:pic>
      <p:sp>
        <p:nvSpPr>
          <p:cNvPr id="2" name="Title 1"/>
          <p:cNvSpPr>
            <a:spLocks noGrp="1"/>
          </p:cNvSpPr>
          <p:nvPr>
            <p:ph type="title"/>
          </p:nvPr>
        </p:nvSpPr>
        <p:spPr>
          <a:xfrm>
            <a:off x="505840" y="0"/>
            <a:ext cx="7613401" cy="1325563"/>
          </a:xfrm>
        </p:spPr>
        <p:txBody>
          <a:bodyPr/>
          <a:lstStyle/>
          <a:p>
            <a:r>
              <a:rPr lang="en-GB" b="1" dirty="0">
                <a:latin typeface="Cambria" panose="02040503050406030204" pitchFamily="18" charset="0"/>
              </a:rPr>
              <a:t>Sick Building Syndrome</a:t>
            </a:r>
          </a:p>
        </p:txBody>
      </p:sp>
      <p:sp>
        <p:nvSpPr>
          <p:cNvPr id="3" name="Content Placeholder 2"/>
          <p:cNvSpPr>
            <a:spLocks noGrp="1"/>
          </p:cNvSpPr>
          <p:nvPr>
            <p:ph idx="1"/>
          </p:nvPr>
        </p:nvSpPr>
        <p:spPr>
          <a:xfrm>
            <a:off x="658241" y="1253331"/>
            <a:ext cx="5136931" cy="5368186"/>
          </a:xfrm>
          <a:solidFill>
            <a:srgbClr val="92D050">
              <a:alpha val="63000"/>
            </a:srgbClr>
          </a:solidFill>
        </p:spPr>
        <p:txBody>
          <a:bodyPr/>
          <a:lstStyle/>
          <a:p>
            <a:pPr>
              <a:lnSpc>
                <a:spcPts val="2000"/>
              </a:lnSpc>
            </a:pPr>
            <a:r>
              <a:rPr lang="en-GB" dirty="0" smtClean="0">
                <a:latin typeface="Cambria" panose="02040503050406030204" pitchFamily="18" charset="0"/>
              </a:rPr>
              <a:t>Sources of Indoor Air Pollutant</a:t>
            </a:r>
          </a:p>
          <a:p>
            <a:pPr lvl="1">
              <a:lnSpc>
                <a:spcPts val="2000"/>
              </a:lnSpc>
            </a:pPr>
            <a:r>
              <a:rPr lang="en-US" dirty="0">
                <a:latin typeface="Cambria" panose="02040503050406030204" pitchFamily="18" charset="0"/>
              </a:rPr>
              <a:t>Paints </a:t>
            </a:r>
            <a:endParaRPr lang="en-US" dirty="0" smtClean="0">
              <a:latin typeface="Cambria" panose="02040503050406030204" pitchFamily="18" charset="0"/>
            </a:endParaRPr>
          </a:p>
          <a:p>
            <a:pPr lvl="1">
              <a:lnSpc>
                <a:spcPts val="2000"/>
              </a:lnSpc>
            </a:pPr>
            <a:r>
              <a:rPr lang="en-US" dirty="0" smtClean="0">
                <a:latin typeface="Cambria" panose="02040503050406030204" pitchFamily="18" charset="0"/>
              </a:rPr>
              <a:t>Adhesive that contain </a:t>
            </a:r>
            <a:r>
              <a:rPr lang="en-US" dirty="0">
                <a:latin typeface="Cambria" panose="02040503050406030204" pitchFamily="18" charset="0"/>
              </a:rPr>
              <a:t>f</a:t>
            </a:r>
            <a:r>
              <a:rPr lang="en-US" dirty="0" smtClean="0">
                <a:latin typeface="Cambria" panose="02040503050406030204" pitchFamily="18" charset="0"/>
              </a:rPr>
              <a:t>ormaldehyde </a:t>
            </a:r>
          </a:p>
          <a:p>
            <a:pPr marL="457200" lvl="1" indent="0">
              <a:lnSpc>
                <a:spcPts val="2000"/>
              </a:lnSpc>
              <a:buNone/>
            </a:pPr>
            <a:endParaRPr lang="en-US" dirty="0" smtClean="0">
              <a:latin typeface="Cambria" panose="02040503050406030204" pitchFamily="18" charset="0"/>
            </a:endParaRPr>
          </a:p>
          <a:p>
            <a:pPr>
              <a:lnSpc>
                <a:spcPts val="2000"/>
              </a:lnSpc>
            </a:pPr>
            <a:r>
              <a:rPr lang="en-US" dirty="0" smtClean="0">
                <a:latin typeface="Cambria" panose="02040503050406030204" pitchFamily="18" charset="0"/>
              </a:rPr>
              <a:t>Health Impacts</a:t>
            </a:r>
          </a:p>
          <a:p>
            <a:pPr lvl="1">
              <a:lnSpc>
                <a:spcPts val="2000"/>
              </a:lnSpc>
            </a:pPr>
            <a:r>
              <a:rPr lang="en-US" dirty="0" smtClean="0">
                <a:latin typeface="Cambria" panose="02040503050406030204" pitchFamily="18" charset="0"/>
              </a:rPr>
              <a:t>Over exposure could </a:t>
            </a:r>
            <a:r>
              <a:rPr lang="en-US" dirty="0">
                <a:latin typeface="Cambria" panose="02040503050406030204" pitchFamily="18" charset="0"/>
              </a:rPr>
              <a:t>result in eye, nose and throat </a:t>
            </a:r>
            <a:r>
              <a:rPr lang="en-US" dirty="0" smtClean="0">
                <a:latin typeface="Cambria" panose="02040503050406030204" pitchFamily="18" charset="0"/>
              </a:rPr>
              <a:t>irritation</a:t>
            </a:r>
            <a:r>
              <a:rPr lang="en-US" dirty="0">
                <a:latin typeface="Cambria" panose="02040503050406030204" pitchFamily="18" charset="0"/>
              </a:rPr>
              <a:t>; wheezing and coughing; fatigue; skin rash or severe allergic reactions. High concentration may trigger attacks </a:t>
            </a:r>
            <a:r>
              <a:rPr lang="en-US" dirty="0" smtClean="0">
                <a:latin typeface="Cambria" panose="02040503050406030204" pitchFamily="18" charset="0"/>
              </a:rPr>
              <a:t>in </a:t>
            </a:r>
            <a:r>
              <a:rPr lang="en-US" dirty="0">
                <a:latin typeface="Cambria" panose="02040503050406030204" pitchFamily="18" charset="0"/>
              </a:rPr>
              <a:t>asthma. </a:t>
            </a:r>
            <a:endParaRPr lang="en-US" dirty="0" smtClean="0">
              <a:latin typeface="Cambria" panose="02040503050406030204" pitchFamily="18" charset="0"/>
            </a:endParaRPr>
          </a:p>
          <a:p>
            <a:pPr marL="457200" lvl="1" indent="0">
              <a:lnSpc>
                <a:spcPts val="2000"/>
              </a:lnSpc>
              <a:buNone/>
            </a:pPr>
            <a:endParaRPr lang="en-US" dirty="0" smtClean="0">
              <a:latin typeface="Cambria" panose="02040503050406030204" pitchFamily="18" charset="0"/>
            </a:endParaRPr>
          </a:p>
          <a:p>
            <a:pPr>
              <a:lnSpc>
                <a:spcPts val="2000"/>
              </a:lnSpc>
            </a:pPr>
            <a:r>
              <a:rPr lang="en-US" dirty="0" smtClean="0">
                <a:latin typeface="Cambria" panose="02040503050406030204" pitchFamily="18" charset="0"/>
              </a:rPr>
              <a:t>Solution</a:t>
            </a:r>
          </a:p>
          <a:p>
            <a:pPr lvl="1">
              <a:lnSpc>
                <a:spcPts val="2000"/>
              </a:lnSpc>
            </a:pPr>
            <a:r>
              <a:rPr lang="en-US" dirty="0" smtClean="0">
                <a:latin typeface="Cambria" panose="02040503050406030204" pitchFamily="18" charset="0"/>
              </a:rPr>
              <a:t>Use zero or low VOC paint and use certified environmental friendly adhesive</a:t>
            </a:r>
          </a:p>
          <a:p>
            <a:pPr lvl="1"/>
            <a:endParaRPr lang="en-US" dirty="0">
              <a:latin typeface="Cambria" panose="02040503050406030204" pitchFamily="18" charset="0"/>
            </a:endParaRPr>
          </a:p>
          <a:p>
            <a:pPr lvl="1"/>
            <a:endParaRPr lang="en-US" dirty="0" smtClean="0">
              <a:latin typeface="Cambria" panose="02040503050406030204" pitchFamily="18" charset="0"/>
            </a:endParaRPr>
          </a:p>
        </p:txBody>
      </p:sp>
      <p:sp>
        <p:nvSpPr>
          <p:cNvPr id="5" name="Title 1"/>
          <p:cNvSpPr txBox="1">
            <a:spLocks/>
          </p:cNvSpPr>
          <p:nvPr/>
        </p:nvSpPr>
        <p:spPr bwMode="auto">
          <a:xfrm>
            <a:off x="7311553" y="0"/>
            <a:ext cx="2930780" cy="1325563"/>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itchFamily="34" charset="0"/>
              </a:defRPr>
            </a:lvl2pPr>
            <a:lvl3pPr algn="l" rtl="0" fontAlgn="base">
              <a:lnSpc>
                <a:spcPct val="90000"/>
              </a:lnSpc>
              <a:spcBef>
                <a:spcPct val="0"/>
              </a:spcBef>
              <a:spcAft>
                <a:spcPct val="0"/>
              </a:spcAft>
              <a:defRPr sz="4400">
                <a:solidFill>
                  <a:schemeClr val="tx1"/>
                </a:solidFill>
                <a:latin typeface="Calibri Light" pitchFamily="34" charset="0"/>
              </a:defRPr>
            </a:lvl3pPr>
            <a:lvl4pPr algn="l" rtl="0" fontAlgn="base">
              <a:lnSpc>
                <a:spcPct val="90000"/>
              </a:lnSpc>
              <a:spcBef>
                <a:spcPct val="0"/>
              </a:spcBef>
              <a:spcAft>
                <a:spcPct val="0"/>
              </a:spcAft>
              <a:defRPr sz="4400">
                <a:solidFill>
                  <a:schemeClr val="tx1"/>
                </a:solidFill>
                <a:latin typeface="Calibri Light" pitchFamily="34" charset="0"/>
              </a:defRPr>
            </a:lvl4pPr>
            <a:lvl5pPr algn="l" rtl="0" fontAlgn="base">
              <a:lnSpc>
                <a:spcPct val="90000"/>
              </a:lnSpc>
              <a:spcBef>
                <a:spcPct val="0"/>
              </a:spcBef>
              <a:spcAft>
                <a:spcPct val="0"/>
              </a:spcAft>
              <a:defRPr sz="4400">
                <a:solidFill>
                  <a:schemeClr val="tx1"/>
                </a:solidFill>
                <a:latin typeface="Calibri Light" pitchFamily="34" charset="0"/>
              </a:defRPr>
            </a:lvl5pPr>
            <a:lvl6pPr marL="457200" algn="l" rtl="0" fontAlgn="base">
              <a:lnSpc>
                <a:spcPct val="90000"/>
              </a:lnSpc>
              <a:spcBef>
                <a:spcPct val="0"/>
              </a:spcBef>
              <a:spcAft>
                <a:spcPct val="0"/>
              </a:spcAft>
              <a:defRPr sz="4400">
                <a:solidFill>
                  <a:schemeClr val="tx1"/>
                </a:solidFill>
                <a:latin typeface="Calibri Light" pitchFamily="34" charset="0"/>
              </a:defRPr>
            </a:lvl6pPr>
            <a:lvl7pPr marL="914400" algn="l" rtl="0" fontAlgn="base">
              <a:lnSpc>
                <a:spcPct val="90000"/>
              </a:lnSpc>
              <a:spcBef>
                <a:spcPct val="0"/>
              </a:spcBef>
              <a:spcAft>
                <a:spcPct val="0"/>
              </a:spcAft>
              <a:defRPr sz="4400">
                <a:solidFill>
                  <a:schemeClr val="tx1"/>
                </a:solidFill>
                <a:latin typeface="Calibri Light" pitchFamily="34" charset="0"/>
              </a:defRPr>
            </a:lvl7pPr>
            <a:lvl8pPr marL="1371600" algn="l" rtl="0" fontAlgn="base">
              <a:lnSpc>
                <a:spcPct val="90000"/>
              </a:lnSpc>
              <a:spcBef>
                <a:spcPct val="0"/>
              </a:spcBef>
              <a:spcAft>
                <a:spcPct val="0"/>
              </a:spcAft>
              <a:defRPr sz="4400">
                <a:solidFill>
                  <a:schemeClr val="tx1"/>
                </a:solidFill>
                <a:latin typeface="Calibri Light" pitchFamily="34" charset="0"/>
              </a:defRPr>
            </a:lvl8pPr>
            <a:lvl9pPr marL="1828800" algn="l" rtl="0" fontAlgn="base">
              <a:lnSpc>
                <a:spcPct val="90000"/>
              </a:lnSpc>
              <a:spcBef>
                <a:spcPct val="0"/>
              </a:spcBef>
              <a:spcAft>
                <a:spcPct val="0"/>
              </a:spcAft>
              <a:defRPr sz="4400">
                <a:solidFill>
                  <a:schemeClr val="tx1"/>
                </a:solidFill>
                <a:latin typeface="Calibri Light" pitchFamily="34" charset="0"/>
              </a:defRPr>
            </a:lvl9pPr>
          </a:lstStyle>
          <a:p>
            <a:r>
              <a:rPr lang="en-GB" b="1" dirty="0" smtClean="0">
                <a:solidFill>
                  <a:schemeClr val="bg1"/>
                </a:solidFill>
                <a:latin typeface="Cambria" panose="02040503050406030204" pitchFamily="18" charset="0"/>
              </a:rPr>
              <a:t>How?</a:t>
            </a:r>
            <a:endParaRPr lang="en-GB" b="1" dirty="0">
              <a:solidFill>
                <a:schemeClr val="bg1"/>
              </a:solidFill>
              <a:latin typeface="Cambria" panose="02040503050406030204" pitchFamily="18" charset="0"/>
            </a:endParaRPr>
          </a:p>
        </p:txBody>
      </p:sp>
      <p:sp>
        <p:nvSpPr>
          <p:cNvPr id="6" name="TextBox 5"/>
          <p:cNvSpPr txBox="1"/>
          <p:nvPr/>
        </p:nvSpPr>
        <p:spPr>
          <a:xfrm>
            <a:off x="9511988" y="6588977"/>
            <a:ext cx="2770310" cy="261610"/>
          </a:xfrm>
          <a:prstGeom prst="rect">
            <a:avLst/>
          </a:prstGeom>
          <a:noFill/>
        </p:spPr>
        <p:txBody>
          <a:bodyPr wrap="none" rtlCol="0">
            <a:spAutoFit/>
          </a:bodyPr>
          <a:lstStyle/>
          <a:p>
            <a:r>
              <a:rPr lang="en-SG" sz="1100" i="1" dirty="0" smtClean="0">
                <a:solidFill>
                  <a:schemeClr val="bg1"/>
                </a:solidFill>
              </a:rPr>
              <a:t>©Singapore Green Building Council 2014</a:t>
            </a:r>
            <a:endParaRPr lang="en-SG" sz="1100" i="1" dirty="0">
              <a:solidFill>
                <a:schemeClr val="bg1"/>
              </a:solidFill>
            </a:endParaRPr>
          </a:p>
        </p:txBody>
      </p:sp>
    </p:spTree>
    <p:extLst>
      <p:ext uri="{BB962C8B-B14F-4D97-AF65-F5344CB8AC3E}">
        <p14:creationId xmlns:p14="http://schemas.microsoft.com/office/powerpoint/2010/main" val="118935873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067873" y="3545745"/>
            <a:ext cx="10515600" cy="1325563"/>
          </a:xfrm>
        </p:spPr>
        <p:txBody>
          <a:bodyPr/>
          <a:lstStyle/>
          <a:p>
            <a:r>
              <a:rPr lang="en-GB" b="1" dirty="0">
                <a:solidFill>
                  <a:schemeClr val="tx1">
                    <a:lumMod val="85000"/>
                    <a:lumOff val="15000"/>
                  </a:schemeClr>
                </a:solidFill>
                <a:latin typeface="Cambria" panose="02040503050406030204" pitchFamily="18" charset="0"/>
              </a:rPr>
              <a:t>Design Considerations</a:t>
            </a:r>
          </a:p>
        </p:txBody>
      </p:sp>
      <p:sp>
        <p:nvSpPr>
          <p:cNvPr id="3" name="Content Placeholder 2"/>
          <p:cNvSpPr>
            <a:spLocks noGrp="1"/>
          </p:cNvSpPr>
          <p:nvPr>
            <p:ph idx="1"/>
          </p:nvPr>
        </p:nvSpPr>
        <p:spPr>
          <a:xfrm>
            <a:off x="887105" y="5163921"/>
            <a:ext cx="10812517" cy="906517"/>
          </a:xfrm>
        </p:spPr>
        <p:txBody>
          <a:bodyPr/>
          <a:lstStyle/>
          <a:p>
            <a:r>
              <a:rPr lang="en-US" sz="3200" dirty="0" smtClean="0">
                <a:solidFill>
                  <a:schemeClr val="tx1">
                    <a:lumMod val="85000"/>
                    <a:lumOff val="15000"/>
                  </a:schemeClr>
                </a:solidFill>
                <a:latin typeface="Cambria" panose="02040503050406030204" pitchFamily="18" charset="0"/>
              </a:rPr>
              <a:t>Do you feel sleepy when you are in an air-conditioned space for prolonged hours?</a:t>
            </a:r>
            <a:endParaRPr lang="en-US" sz="3200" dirty="0">
              <a:solidFill>
                <a:schemeClr val="tx1">
                  <a:lumMod val="85000"/>
                  <a:lumOff val="15000"/>
                </a:schemeClr>
              </a:solidFill>
              <a:latin typeface="Cambria" panose="02040503050406030204" pitchFamily="18" charset="0"/>
            </a:endParaRPr>
          </a:p>
        </p:txBody>
      </p:sp>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7821" t="21492" r="60238" b="33453"/>
          <a:stretch/>
        </p:blipFill>
        <p:spPr bwMode="auto">
          <a:xfrm>
            <a:off x="7338964" y="157660"/>
            <a:ext cx="4244509" cy="49028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1107829" y="6070438"/>
            <a:ext cx="2511188" cy="276999"/>
          </a:xfrm>
          <a:prstGeom prst="rect">
            <a:avLst/>
          </a:prstGeom>
          <a:noFill/>
        </p:spPr>
        <p:txBody>
          <a:bodyPr wrap="square" rtlCol="0">
            <a:spAutoFit/>
          </a:bodyPr>
          <a:lstStyle/>
          <a:p>
            <a:r>
              <a:rPr lang="en-GB" sz="1200" dirty="0" smtClean="0"/>
              <a:t>Source: BCA</a:t>
            </a:r>
            <a:endParaRPr lang="en-GB" sz="1200" dirty="0"/>
          </a:p>
        </p:txBody>
      </p:sp>
      <p:sp>
        <p:nvSpPr>
          <p:cNvPr id="6" name="TextBox 5"/>
          <p:cNvSpPr txBox="1"/>
          <p:nvPr/>
        </p:nvSpPr>
        <p:spPr>
          <a:xfrm>
            <a:off x="9511988" y="6588977"/>
            <a:ext cx="2523448" cy="261610"/>
          </a:xfrm>
          <a:prstGeom prst="rect">
            <a:avLst/>
          </a:prstGeom>
          <a:noFill/>
        </p:spPr>
        <p:txBody>
          <a:bodyPr wrap="none" rtlCol="0">
            <a:spAutoFit/>
          </a:bodyPr>
          <a:lstStyle/>
          <a:p>
            <a:r>
              <a:rPr lang="en-SG" sz="1100" i="1" dirty="0" smtClean="0"/>
              <a:t>©Singapore Green Building Council 2014</a:t>
            </a:r>
            <a:endParaRPr lang="en-SG" sz="1100" i="1" dirty="0"/>
          </a:p>
        </p:txBody>
      </p:sp>
    </p:spTree>
    <p:extLst>
      <p:ext uri="{BB962C8B-B14F-4D97-AF65-F5344CB8AC3E}">
        <p14:creationId xmlns:p14="http://schemas.microsoft.com/office/powerpoint/2010/main" val="121499325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68210" y="2960687"/>
            <a:ext cx="10515600" cy="1325563"/>
          </a:xfrm>
        </p:spPr>
        <p:txBody>
          <a:bodyPr/>
          <a:lstStyle/>
          <a:p>
            <a:r>
              <a:rPr lang="en-GB" b="1" dirty="0" smtClean="0">
                <a:solidFill>
                  <a:schemeClr val="bg1"/>
                </a:solidFill>
                <a:latin typeface="Cambria" panose="02040503050406030204" pitchFamily="18" charset="0"/>
              </a:rPr>
              <a:t>Design Considerations</a:t>
            </a:r>
            <a:endParaRPr lang="en-GB" b="1" dirty="0">
              <a:solidFill>
                <a:schemeClr val="bg1"/>
              </a:solidFill>
              <a:latin typeface="Cambria" panose="02040503050406030204" pitchFamily="18" charset="0"/>
            </a:endParaRPr>
          </a:p>
        </p:txBody>
      </p:sp>
      <p:sp>
        <p:nvSpPr>
          <p:cNvPr id="3" name="Content Placeholder 2"/>
          <p:cNvSpPr>
            <a:spLocks noGrp="1"/>
          </p:cNvSpPr>
          <p:nvPr>
            <p:ph idx="1"/>
          </p:nvPr>
        </p:nvSpPr>
        <p:spPr>
          <a:xfrm>
            <a:off x="617480" y="4208813"/>
            <a:ext cx="11353800" cy="4351338"/>
          </a:xfrm>
        </p:spPr>
        <p:txBody>
          <a:bodyPr/>
          <a:lstStyle/>
          <a:p>
            <a:r>
              <a:rPr lang="en-US" dirty="0" smtClean="0">
                <a:solidFill>
                  <a:schemeClr val="bg1"/>
                </a:solidFill>
                <a:latin typeface="Cambria" panose="02040503050406030204" pitchFamily="18" charset="0"/>
              </a:rPr>
              <a:t>Why do conventional  </a:t>
            </a:r>
            <a:r>
              <a:rPr lang="en-US" dirty="0">
                <a:solidFill>
                  <a:schemeClr val="bg1"/>
                </a:solidFill>
                <a:latin typeface="Cambria" panose="02040503050406030204" pitchFamily="18" charset="0"/>
              </a:rPr>
              <a:t>ﬂuorescent  </a:t>
            </a:r>
            <a:r>
              <a:rPr lang="en-US" dirty="0" smtClean="0">
                <a:solidFill>
                  <a:schemeClr val="bg1"/>
                </a:solidFill>
                <a:latin typeface="Cambria" panose="02040503050406030204" pitchFamily="18" charset="0"/>
              </a:rPr>
              <a:t>lamps  cause some people to experience headaches </a:t>
            </a:r>
            <a:r>
              <a:rPr lang="en-US" dirty="0">
                <a:solidFill>
                  <a:schemeClr val="bg1"/>
                </a:solidFill>
                <a:latin typeface="Cambria" panose="02040503050406030204" pitchFamily="18" charset="0"/>
              </a:rPr>
              <a:t>and </a:t>
            </a:r>
            <a:r>
              <a:rPr lang="en-US" dirty="0" smtClean="0">
                <a:solidFill>
                  <a:schemeClr val="bg1"/>
                </a:solidFill>
                <a:latin typeface="Cambria" panose="02040503050406030204" pitchFamily="18" charset="0"/>
              </a:rPr>
              <a:t>eyestrain?</a:t>
            </a:r>
          </a:p>
          <a:p>
            <a:endParaRPr lang="en-US" dirty="0" smtClean="0">
              <a:solidFill>
                <a:schemeClr val="bg1"/>
              </a:solidFill>
              <a:latin typeface="Cambria" panose="02040503050406030204" pitchFamily="18" charset="0"/>
            </a:endParaRPr>
          </a:p>
          <a:p>
            <a:r>
              <a:rPr lang="en-US" dirty="0" smtClean="0">
                <a:solidFill>
                  <a:schemeClr val="bg1"/>
                </a:solidFill>
                <a:latin typeface="Cambria" panose="02040503050406030204" pitchFamily="18" charset="0"/>
              </a:rPr>
              <a:t>Why are </a:t>
            </a:r>
            <a:r>
              <a:rPr lang="en-US" dirty="0">
                <a:solidFill>
                  <a:schemeClr val="bg1"/>
                </a:solidFill>
                <a:latin typeface="Cambria" panose="02040503050406030204" pitchFamily="18" charset="0"/>
              </a:rPr>
              <a:t>l</a:t>
            </a:r>
            <a:r>
              <a:rPr lang="en-US" dirty="0" smtClean="0">
                <a:solidFill>
                  <a:schemeClr val="bg1"/>
                </a:solidFill>
                <a:latin typeface="Cambria" panose="02040503050406030204" pitchFamily="18" charset="0"/>
              </a:rPr>
              <a:t>ighting levels </a:t>
            </a:r>
            <a:r>
              <a:rPr lang="en-US" dirty="0">
                <a:solidFill>
                  <a:schemeClr val="bg1"/>
                </a:solidFill>
                <a:latin typeface="Cambria" panose="02040503050406030204" pitchFamily="18" charset="0"/>
              </a:rPr>
              <a:t>an important factor in determining occupant wellbeing and health in an </a:t>
            </a:r>
            <a:r>
              <a:rPr lang="en-US" dirty="0" smtClean="0">
                <a:solidFill>
                  <a:schemeClr val="bg1"/>
                </a:solidFill>
                <a:latin typeface="Cambria" panose="02040503050406030204" pitchFamily="18" charset="0"/>
              </a:rPr>
              <a:t>ofﬁce? </a:t>
            </a:r>
            <a:endParaRPr lang="en-GB" dirty="0">
              <a:solidFill>
                <a:schemeClr val="bg1"/>
              </a:solidFill>
              <a:latin typeface="Cambria" panose="02040503050406030204" pitchFamily="18" charset="0"/>
            </a:endParaRPr>
          </a:p>
        </p:txBody>
      </p:sp>
      <p:sp>
        <p:nvSpPr>
          <p:cNvPr id="4" name="TextBox 3"/>
          <p:cNvSpPr txBox="1"/>
          <p:nvPr/>
        </p:nvSpPr>
        <p:spPr>
          <a:xfrm>
            <a:off x="897458" y="6422785"/>
            <a:ext cx="2511188" cy="276999"/>
          </a:xfrm>
          <a:prstGeom prst="rect">
            <a:avLst/>
          </a:prstGeom>
          <a:noFill/>
        </p:spPr>
        <p:txBody>
          <a:bodyPr wrap="square" rtlCol="0">
            <a:spAutoFit/>
          </a:bodyPr>
          <a:lstStyle/>
          <a:p>
            <a:r>
              <a:rPr lang="en-GB" sz="1200" dirty="0" smtClean="0">
                <a:solidFill>
                  <a:schemeClr val="bg1"/>
                </a:solidFill>
              </a:rPr>
              <a:t>Source: BCA</a:t>
            </a:r>
            <a:endParaRPr lang="en-GB" sz="1200" dirty="0">
              <a:solidFill>
                <a:schemeClr val="bg1"/>
              </a:solidFill>
            </a:endParaRPr>
          </a:p>
        </p:txBody>
      </p:sp>
      <p:pic>
        <p:nvPicPr>
          <p:cNvPr id="6" name="Picture 4"/>
          <p:cNvPicPr>
            <a:picLocks noChangeAspect="1" noChangeArrowheads="1"/>
          </p:cNvPicPr>
          <p:nvPr/>
        </p:nvPicPr>
        <p:blipFill>
          <a:blip r:embed="rId3">
            <a:extLst>
              <a:ext uri="{28A0092B-C50C-407E-A947-70E740481C1C}">
                <a14:useLocalDpi xmlns:a14="http://schemas.microsoft.com/office/drawing/2010/main" val="0"/>
              </a:ext>
            </a:extLst>
          </a:blip>
          <a:srcRect l="27213"/>
          <a:stretch>
            <a:fillRect/>
          </a:stretch>
        </p:blipFill>
        <p:spPr bwMode="auto">
          <a:xfrm>
            <a:off x="6568874" y="184150"/>
            <a:ext cx="5451676" cy="410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p:nvPr/>
        </p:nvSpPr>
        <p:spPr>
          <a:xfrm>
            <a:off x="9511988" y="6588977"/>
            <a:ext cx="2523448" cy="261610"/>
          </a:xfrm>
          <a:prstGeom prst="rect">
            <a:avLst/>
          </a:prstGeom>
          <a:noFill/>
        </p:spPr>
        <p:txBody>
          <a:bodyPr wrap="none" rtlCol="0">
            <a:spAutoFit/>
          </a:bodyPr>
          <a:lstStyle/>
          <a:p>
            <a:r>
              <a:rPr lang="en-SG" sz="1100" i="1" dirty="0" smtClean="0"/>
              <a:t>©Singapore Green Building Council 2014</a:t>
            </a:r>
            <a:endParaRPr lang="en-SG" sz="1100" i="1" dirty="0"/>
          </a:p>
        </p:txBody>
      </p:sp>
    </p:spTree>
    <p:extLst>
      <p:ext uri="{BB962C8B-B14F-4D97-AF65-F5344CB8AC3E}">
        <p14:creationId xmlns:p14="http://schemas.microsoft.com/office/powerpoint/2010/main" val="260689569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C000"/>
        </a:solidFill>
        <a:effectLst/>
      </p:bgPr>
    </p:bg>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58888" t="32164" r="16265" b="24722"/>
          <a:stretch/>
        </p:blipFill>
        <p:spPr bwMode="auto">
          <a:xfrm>
            <a:off x="7051260" y="272917"/>
            <a:ext cx="4872766" cy="47562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552450" y="4171652"/>
            <a:ext cx="6700345" cy="1325563"/>
          </a:xfrm>
        </p:spPr>
        <p:txBody>
          <a:bodyPr/>
          <a:lstStyle/>
          <a:p>
            <a:r>
              <a:rPr lang="en-GB" b="1" dirty="0">
                <a:solidFill>
                  <a:schemeClr val="tx1">
                    <a:lumMod val="85000"/>
                    <a:lumOff val="15000"/>
                  </a:schemeClr>
                </a:solidFill>
                <a:latin typeface="Cambria" panose="02040503050406030204" pitchFamily="18" charset="0"/>
              </a:rPr>
              <a:t>Design Considerations</a:t>
            </a:r>
          </a:p>
        </p:txBody>
      </p:sp>
      <p:sp>
        <p:nvSpPr>
          <p:cNvPr id="3" name="Content Placeholder 2"/>
          <p:cNvSpPr>
            <a:spLocks noGrp="1"/>
          </p:cNvSpPr>
          <p:nvPr>
            <p:ph idx="1"/>
          </p:nvPr>
        </p:nvSpPr>
        <p:spPr>
          <a:xfrm>
            <a:off x="621424" y="5382915"/>
            <a:ext cx="10312002" cy="4351338"/>
          </a:xfrm>
        </p:spPr>
        <p:txBody>
          <a:bodyPr/>
          <a:lstStyle/>
          <a:p>
            <a:r>
              <a:rPr lang="en-GB" dirty="0" smtClean="0">
                <a:solidFill>
                  <a:schemeClr val="tx1">
                    <a:lumMod val="85000"/>
                    <a:lumOff val="15000"/>
                  </a:schemeClr>
                </a:solidFill>
                <a:latin typeface="Cambria" panose="02040503050406030204" pitchFamily="18" charset="0"/>
              </a:rPr>
              <a:t>Thermal comfort - Feeling too cold or too hot?</a:t>
            </a:r>
          </a:p>
          <a:p>
            <a:pPr marL="0" indent="0">
              <a:buNone/>
            </a:pPr>
            <a:endParaRPr lang="en-GB" dirty="0">
              <a:solidFill>
                <a:schemeClr val="tx1">
                  <a:lumMod val="85000"/>
                  <a:lumOff val="15000"/>
                </a:schemeClr>
              </a:solidFill>
              <a:latin typeface="Cambria" panose="02040503050406030204" pitchFamily="18" charset="0"/>
            </a:endParaRPr>
          </a:p>
        </p:txBody>
      </p:sp>
      <p:sp>
        <p:nvSpPr>
          <p:cNvPr id="5" name="TextBox 4"/>
          <p:cNvSpPr txBox="1"/>
          <p:nvPr/>
        </p:nvSpPr>
        <p:spPr>
          <a:xfrm>
            <a:off x="1023582" y="6316365"/>
            <a:ext cx="2511188" cy="276999"/>
          </a:xfrm>
          <a:prstGeom prst="rect">
            <a:avLst/>
          </a:prstGeom>
          <a:noFill/>
        </p:spPr>
        <p:txBody>
          <a:bodyPr wrap="square" rtlCol="0">
            <a:spAutoFit/>
          </a:bodyPr>
          <a:lstStyle/>
          <a:p>
            <a:r>
              <a:rPr lang="en-GB" sz="1200" dirty="0" smtClean="0"/>
              <a:t>Source: BCA</a:t>
            </a:r>
            <a:endParaRPr lang="en-GB" sz="1200" dirty="0"/>
          </a:p>
        </p:txBody>
      </p:sp>
      <p:sp>
        <p:nvSpPr>
          <p:cNvPr id="6" name="TextBox 5"/>
          <p:cNvSpPr txBox="1"/>
          <p:nvPr/>
        </p:nvSpPr>
        <p:spPr>
          <a:xfrm>
            <a:off x="9511988" y="6588977"/>
            <a:ext cx="2523448" cy="261610"/>
          </a:xfrm>
          <a:prstGeom prst="rect">
            <a:avLst/>
          </a:prstGeom>
          <a:noFill/>
        </p:spPr>
        <p:txBody>
          <a:bodyPr wrap="none" rtlCol="0">
            <a:spAutoFit/>
          </a:bodyPr>
          <a:lstStyle/>
          <a:p>
            <a:r>
              <a:rPr lang="en-SG" sz="1100" i="1" dirty="0" smtClean="0"/>
              <a:t>©Singapore Green Building Council 2014</a:t>
            </a:r>
            <a:endParaRPr lang="en-SG" sz="1100" i="1" dirty="0"/>
          </a:p>
        </p:txBody>
      </p:sp>
    </p:spTree>
    <p:extLst>
      <p:ext uri="{BB962C8B-B14F-4D97-AF65-F5344CB8AC3E}">
        <p14:creationId xmlns:p14="http://schemas.microsoft.com/office/powerpoint/2010/main" val="2426918710"/>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Powerpoint presentation – Template ppt" ma:contentTypeID="0x01010072E31016A38CCF458A9FD467A8723A8800CC44C3B8B54E7940B588A80D3874C127" ma:contentTypeVersion="23" ma:contentTypeDescription="" ma:contentTypeScope="" ma:versionID="720ffe97b55116e669915a14e91f2a36">
  <xsd:schema xmlns:xsd="http://www.w3.org/2001/XMLSchema" xmlns:xs="http://www.w3.org/2001/XMLSchema" xmlns:p="http://schemas.microsoft.com/office/2006/metadata/properties" xmlns:ns2="1a892fad-df67-40b1-88e1-5e089b04fa96" xmlns:ns3="5bb79841-f437-490f-a25e-3e62e866abec" targetNamespace="http://schemas.microsoft.com/office/2006/metadata/properties" ma:root="true" ma:fieldsID="e3cfcbf39456a86740be08f1faced849" ns2:_="" ns3:_="">
    <xsd:import namespace="1a892fad-df67-40b1-88e1-5e089b04fa96"/>
    <xsd:import namespace="5bb79841-f437-490f-a25e-3e62e866abec"/>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2:MediaServiceLocation" minOccurs="0"/>
                <xsd:element ref="ns2:MediaLengthInSeconds" minOccurs="0"/>
                <xsd:element ref="ns2:lcf76f155ced4ddcb4097134ff3c332f" minOccurs="0"/>
                <xsd:element ref="ns3:TaxCatchAll" minOccurs="0"/>
                <xsd:element ref="ns2:MediaServiceSearchPropertie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a892fad-df67-40b1-88e1-5e089b04fa9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Tags" ma:index="15" nillable="true" ma:displayName="Tags" ma:internalName="MediaServiceAutoTags"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c63ad750-8a84-466a-9de5-090383420877" ma:termSetId="09814cd3-568e-fe90-9814-8d621ff8fb84" ma:anchorId="fba54fb3-c3e1-fe81-a776-ca4b69148c4d" ma:open="true" ma:isKeyword="false">
      <xsd:complexType>
        <xsd:sequence>
          <xsd:element ref="pc:Terms" minOccurs="0" maxOccurs="1"/>
        </xsd:sequence>
      </xsd:complexType>
    </xsd:element>
    <xsd:element name="MediaServiceSearchProperties" ma:index="24" nillable="true" ma:displayName="MediaServiceSearchProperties" ma:hidden="true" ma:internalName="MediaServiceSearchProperties" ma:readOnly="true">
      <xsd:simpleType>
        <xsd:restriction base="dms:Note"/>
      </xsd:simpleType>
    </xsd:element>
    <xsd:element name="MediaServiceObjectDetectorVersions" ma:index="25" nillable="true" ma:displayName="MediaServiceObjectDetectorVersions" ma:description=""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5bb79841-f437-490f-a25e-3e62e866abec"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cc561be4-df5e-4b40-98e0-430b9b1253fa}" ma:internalName="TaxCatchAll" ma:showField="CatchAllData" ma:web="5bb79841-f437-490f-a25e-3e62e866abe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D8B00EFE-FF35-4AB6-B00C-AEF7090C5514}"/>
</file>

<file path=customXml/itemProps2.xml><?xml version="1.0" encoding="utf-8"?>
<ds:datastoreItem xmlns:ds="http://schemas.openxmlformats.org/officeDocument/2006/customXml" ds:itemID="{15A705D0-E563-4542-ACAC-85955F47D1DB}"/>
</file>

<file path=docProps/app.xml><?xml version="1.0" encoding="utf-8"?>
<Properties xmlns="http://schemas.openxmlformats.org/officeDocument/2006/extended-properties" xmlns:vt="http://schemas.openxmlformats.org/officeDocument/2006/docPropsVTypes">
  <TotalTime>2253</TotalTime>
  <Words>2016</Words>
  <Application>Microsoft Office PowerPoint</Application>
  <PresentationFormat>Widescreen</PresentationFormat>
  <Paragraphs>171</Paragraphs>
  <Slides>18</Slides>
  <Notes>16</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18</vt:i4>
      </vt:variant>
    </vt:vector>
  </HeadingPairs>
  <TitlesOfParts>
    <vt:vector size="25" baseType="lpstr">
      <vt:lpstr>宋体</vt:lpstr>
      <vt:lpstr>Arial</vt:lpstr>
      <vt:lpstr>Calibri</vt:lpstr>
      <vt:lpstr>Calibri Light</vt:lpstr>
      <vt:lpstr>Cambria</vt:lpstr>
      <vt:lpstr>Times New Roman</vt:lpstr>
      <vt:lpstr>Office Theme</vt:lpstr>
      <vt:lpstr>PowerPoint Presentation</vt:lpstr>
      <vt:lpstr>8. Resource Management</vt:lpstr>
      <vt:lpstr>Indoor Environmental Quality</vt:lpstr>
      <vt:lpstr>PowerPoint Presentation</vt:lpstr>
      <vt:lpstr>Sick Building Syndrome</vt:lpstr>
      <vt:lpstr>Sick Building Syndrome</vt:lpstr>
      <vt:lpstr>Design Considerations</vt:lpstr>
      <vt:lpstr>Design Considerations</vt:lpstr>
      <vt:lpstr>Design Considerations</vt:lpstr>
      <vt:lpstr>Design Considerations</vt:lpstr>
      <vt:lpstr>PowerPoint Presentation</vt:lpstr>
      <vt:lpstr>Water usage in Schools</vt:lpstr>
      <vt:lpstr>Water Efficient Fittings</vt:lpstr>
      <vt:lpstr>PowerPoint Presentation</vt:lpstr>
      <vt:lpstr>PowerPoint Presentation</vt:lpstr>
      <vt:lpstr>Water Usage and Monitoring</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Green School Initiative</dc:title>
  <dc:creator>Benjamin Towell</dc:creator>
  <cp:lastModifiedBy>James Tan</cp:lastModifiedBy>
  <cp:revision>121</cp:revision>
  <cp:lastPrinted>2014-02-04T07:17:34Z</cp:lastPrinted>
  <dcterms:created xsi:type="dcterms:W3CDTF">2014-01-05T06:55:25Z</dcterms:created>
  <dcterms:modified xsi:type="dcterms:W3CDTF">2014-10-30T02:27:11Z</dcterms:modified>
</cp:coreProperties>
</file>