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8"/>
  </p:notesMasterIdLst>
  <p:sldIdLst>
    <p:sldId id="256" r:id="rId4"/>
    <p:sldId id="257" r:id="rId5"/>
    <p:sldId id="281" r:id="rId6"/>
    <p:sldId id="277" r:id="rId7"/>
    <p:sldId id="262" r:id="rId8"/>
    <p:sldId id="279" r:id="rId9"/>
    <p:sldId id="261" r:id="rId10"/>
    <p:sldId id="285" r:id="rId11"/>
    <p:sldId id="280" r:id="rId12"/>
    <p:sldId id="264" r:id="rId13"/>
    <p:sldId id="266" r:id="rId14"/>
    <p:sldId id="282" r:id="rId15"/>
    <p:sldId id="268" r:id="rId16"/>
    <p:sldId id="269" r:id="rId17"/>
    <p:sldId id="297" r:id="rId18"/>
    <p:sldId id="292" r:id="rId19"/>
    <p:sldId id="293" r:id="rId20"/>
    <p:sldId id="294" r:id="rId21"/>
    <p:sldId id="289" r:id="rId22"/>
    <p:sldId id="271" r:id="rId23"/>
    <p:sldId id="291" r:id="rId24"/>
    <p:sldId id="290" r:id="rId25"/>
    <p:sldId id="284" r:id="rId26"/>
    <p:sldId id="295" r:id="rId27"/>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7211" autoAdjust="0"/>
  </p:normalViewPr>
  <p:slideViewPr>
    <p:cSldViewPr showGuides="1">
      <p:cViewPr varScale="1">
        <p:scale>
          <a:sx n="89" d="100"/>
          <a:sy n="89" d="100"/>
        </p:scale>
        <p:origin x="84" y="4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AB18C4-2ADA-4B54-94EB-793D80642C5B}" type="datetimeFigureOut">
              <a:rPr lang="en-SG" smtClean="0"/>
              <a:pPr/>
              <a:t>25/1/2024</a:t>
            </a:fld>
            <a:endParaRPr lang="en-SG"/>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F3D139-56C9-4090-B685-C82A2FC04272}" type="slidenum">
              <a:rPr lang="en-SG" smtClean="0"/>
              <a:pPr/>
              <a:t>‹#›</a:t>
            </a:fld>
            <a:endParaRPr lang="en-SG"/>
          </a:p>
        </p:txBody>
      </p:sp>
    </p:spTree>
    <p:extLst>
      <p:ext uri="{BB962C8B-B14F-4D97-AF65-F5344CB8AC3E}">
        <p14:creationId xmlns:p14="http://schemas.microsoft.com/office/powerpoint/2010/main" val="368905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Structure" TargetMode="External"/><Relationship Id="rId7" Type="http://schemas.openxmlformats.org/officeDocument/2006/relationships/hyperlink" Target="http://en.wikipedia.org/wiki/Construc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Transport" TargetMode="External"/><Relationship Id="rId5" Type="http://schemas.openxmlformats.org/officeDocument/2006/relationships/hyperlink" Target="http://en.wikipedia.org/wiki/Manufacturing" TargetMode="External"/><Relationship Id="rId4" Type="http://schemas.openxmlformats.org/officeDocument/2006/relationships/hyperlink" Target="http://en.wikipedia.org/wiki/Factor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6</a:t>
            </a:fld>
            <a:endParaRPr lang="en-SG"/>
          </a:p>
        </p:txBody>
      </p:sp>
    </p:spTree>
    <p:extLst>
      <p:ext uri="{BB962C8B-B14F-4D97-AF65-F5344CB8AC3E}">
        <p14:creationId xmlns:p14="http://schemas.microsoft.com/office/powerpoint/2010/main" val="99397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Embodied energy is defined as the energy used during the entire life cycle of a product including the energy used for manufacturing, transporting, and disposing of the product. </a:t>
            </a:r>
          </a:p>
          <a:p>
            <a:endParaRPr lang="en-US" dirty="0">
              <a:effectLst/>
            </a:endParaRPr>
          </a:p>
          <a:p>
            <a:r>
              <a:rPr lang="en-US" dirty="0">
                <a:effectLst/>
              </a:rPr>
              <a:t>Embodied energy, also called life cycle assessment (LCA), is a useful tool for evaluating the relative environmental impact of various building materials because it takes production, transportation and disposal into account, all things that can have a pronounced environmental impact but are not necessarily reflected in the price. </a:t>
            </a:r>
          </a:p>
          <a:p>
            <a:endParaRPr lang="en-US" dirty="0">
              <a:effectLst/>
            </a:endParaRPr>
          </a:p>
          <a:p>
            <a:r>
              <a:rPr lang="en-US" dirty="0">
                <a:effectLst/>
              </a:rPr>
              <a:t>Due to the complexity of calculations and the wide range of production methods, transportation distances and other variables for some building products, exact figures for embodied energy vary from study to study. Fortunately, precise figures are not necessary. Builders, designers, purchasers and others can make informed decisions based on the embodied energy of a given product relative to its substitutes. It should be noted that when considering the embodied energy of an entire building, the energy embodied in the building materials is small relative to the energy it takes to operate that building over its lifetime. </a:t>
            </a:r>
          </a:p>
          <a:p>
            <a:endParaRPr lang="en-US" dirty="0">
              <a:effectLst/>
            </a:endParaRPr>
          </a:p>
          <a:p>
            <a:r>
              <a:rPr lang="en-US" dirty="0">
                <a:effectLst/>
              </a:rPr>
              <a:t>Looking at the embodied energy of a typical home, for example, only 15 percent of that energy is embodied in the materials used to make the home; the other 85 percent is in the operation of the home over its lifetime. Thus, building for efficiency is the best way to lower the embodied energy of a building.</a:t>
            </a:r>
          </a:p>
          <a:p>
            <a:endParaRPr lang="en-GB" dirty="0"/>
          </a:p>
          <a:p>
            <a:r>
              <a:rPr lang="en-US" dirty="0">
                <a:effectLst/>
              </a:rPr>
              <a:t>Embodied energy is defined as the energy used during the entire life cycle of a product including the energy used for manufacturing, transporting, and disposing of the product. </a:t>
            </a:r>
          </a:p>
          <a:p>
            <a:endParaRPr lang="en-US" dirty="0">
              <a:effectLst/>
            </a:endParaRPr>
          </a:p>
          <a:p>
            <a:r>
              <a:rPr lang="en-US" dirty="0">
                <a:effectLst/>
              </a:rPr>
              <a:t>Embodied energy, also called life cycle assessment (LCA), is a useful tool for evaluating the relative environmental impact of various building materials because it takes production, transportation and disposal into account, all things that can have a pronounced environmental impact but are not necessarily reflected in the price. </a:t>
            </a:r>
          </a:p>
          <a:p>
            <a:endParaRPr lang="en-US" dirty="0">
              <a:effectLst/>
            </a:endParaRPr>
          </a:p>
          <a:p>
            <a:r>
              <a:rPr lang="en-US" dirty="0">
                <a:effectLst/>
              </a:rPr>
              <a:t>Due to the complexity of calculations and the wide range of production methods, transportation distances and other variables for some building products, exact figures for embodied energy vary from study to study. Fortunately, precise figures are not necessary. Builders, designers, purchasers and others can make informed decisions based on the embodied energy of a given product relative to its substitutes. It should be noted that when considering the embodied energy of an entire building, the energy embodied in the building materials is small relative to the energy it takes to operate that building over its lifetime. </a:t>
            </a:r>
          </a:p>
          <a:p>
            <a:endParaRPr lang="en-US" dirty="0">
              <a:effectLst/>
            </a:endParaRPr>
          </a:p>
          <a:p>
            <a:r>
              <a:rPr lang="en-US" dirty="0">
                <a:effectLst/>
              </a:rPr>
              <a:t>Looking at the embodied energy of a typical home, for example, only 15 percent of that energy is embodied in the materials used to make the home; the other 85 percent is in the operation of the home over its lifetime. Thus, building for efficiency is the best way to lower the embodied energy of a building.</a:t>
            </a:r>
          </a:p>
          <a:p>
            <a:endParaRPr lang="en-GB" dirty="0"/>
          </a:p>
          <a:p>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7</a:t>
            </a:fld>
            <a:endParaRPr lang="en-SG"/>
          </a:p>
        </p:txBody>
      </p:sp>
    </p:spTree>
    <p:extLst>
      <p:ext uri="{BB962C8B-B14F-4D97-AF65-F5344CB8AC3E}">
        <p14:creationId xmlns:p14="http://schemas.microsoft.com/office/powerpoint/2010/main" val="156578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There are a large array of green products in the market as seen in the slides ranging from internal finishes</a:t>
            </a:r>
            <a:r>
              <a:rPr lang="en-GB" baseline="0" dirty="0"/>
              <a:t> to external works.</a:t>
            </a:r>
          </a:p>
          <a:p>
            <a:endParaRPr lang="en-GB" baseline="0" dirty="0"/>
          </a:p>
          <a:p>
            <a:r>
              <a:rPr lang="en-GB" baseline="0" dirty="0"/>
              <a:t>In order to ensure that products are green as claimed by the companies, these green products can be certified and the Singapore Green Building Council is the body that does such certification.</a:t>
            </a:r>
          </a:p>
          <a:p>
            <a:endParaRPr lang="en-GB" baseline="0" dirty="0"/>
          </a:p>
          <a:p>
            <a:r>
              <a:rPr lang="en-GB" baseline="0" dirty="0"/>
              <a:t>The evaluation criteria used for assessment is based largely on a life cycle analysis approach which examines the entire product cycle.</a:t>
            </a: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16</a:t>
            </a:fld>
            <a:endParaRPr lang="en-SG"/>
          </a:p>
        </p:txBody>
      </p:sp>
    </p:spTree>
    <p:extLst>
      <p:ext uri="{BB962C8B-B14F-4D97-AF65-F5344CB8AC3E}">
        <p14:creationId xmlns:p14="http://schemas.microsoft.com/office/powerpoint/2010/main" val="387290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a:solidFill>
                  <a:schemeClr val="tx1"/>
                </a:solidFill>
                <a:latin typeface="+mn-lt"/>
                <a:ea typeface="+mn-ea"/>
                <a:cs typeface="+mn-cs"/>
              </a:rPr>
              <a:t>Wood waste constitutes about 3% to 30% of construction and demolition (C&amp;D) waste. The quantity of waste generated per year is about 0.1 million tons. Better resource management and conservation can be achieved through innovative processing of timber as well as optimizing the use of wood waste.</a:t>
            </a:r>
          </a:p>
          <a:p>
            <a:r>
              <a:rPr lang="en-SG" sz="1200" b="0" i="0" u="none" strike="noStrike" kern="1200" baseline="0" dirty="0">
                <a:solidFill>
                  <a:schemeClr val="tx1"/>
                </a:solidFill>
                <a:latin typeface="+mn-lt"/>
                <a:ea typeface="+mn-ea"/>
                <a:cs typeface="+mn-cs"/>
              </a:rPr>
              <a:t>With technological means, wood waste can be converted to wood-based products with enhanced properties. The process involves shredding the wood waste into chips, mixing the chips with binder to be compressed and moulded under high heat and pressure to become useful products. By having a controlled and consistent assembly process, products can be assured of better precision and quality. Compressed wood products have the added benefit of being pest-free, fire retardant, denser, stronger, more consistent in texture and </a:t>
            </a:r>
            <a:r>
              <a:rPr lang="en-SG" sz="1200" b="0" i="0" u="none" strike="noStrike" kern="1200" baseline="0" dirty="0" err="1">
                <a:solidFill>
                  <a:schemeClr val="tx1"/>
                </a:solidFill>
                <a:latin typeface="+mn-lt"/>
                <a:ea typeface="+mn-ea"/>
                <a:cs typeface="+mn-cs"/>
              </a:rPr>
              <a:t>color</a:t>
            </a:r>
            <a:r>
              <a:rPr lang="en-SG" sz="1200" b="0" i="0" u="none" strike="noStrike" kern="1200" baseline="0" dirty="0">
                <a:solidFill>
                  <a:schemeClr val="tx1"/>
                </a:solidFill>
                <a:latin typeface="+mn-lt"/>
                <a:ea typeface="+mn-ea"/>
                <a:cs typeface="+mn-cs"/>
              </a:rPr>
              <a:t>, and lower in moisture content as compared to natural wood. </a:t>
            </a:r>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17</a:t>
            </a:fld>
            <a:endParaRPr lang="en-SG"/>
          </a:p>
        </p:txBody>
      </p:sp>
    </p:spTree>
    <p:extLst>
      <p:ext uri="{BB962C8B-B14F-4D97-AF65-F5344CB8AC3E}">
        <p14:creationId xmlns:p14="http://schemas.microsoft.com/office/powerpoint/2010/main" val="145142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Steel can be recycled repeatedly without any degradation in terms of properties or performance in quality.</a:t>
            </a:r>
          </a:p>
          <a:p>
            <a:r>
              <a:rPr lang="en-US" sz="1200" kern="1200" baseline="0" dirty="0">
                <a:solidFill>
                  <a:schemeClr val="tx1"/>
                </a:solidFill>
                <a:latin typeface="+mn-lt"/>
                <a:ea typeface="+mn-ea"/>
                <a:cs typeface="+mn-cs"/>
              </a:rPr>
              <a:t>Steel construction has excellent low waste credentials during all phases of the building life cycle. It generates very little waste, with the byproducts of steel production widely reused by the construction industry. Any waste generated during manufacture is recycled. There is virtually no waste from steel products on the construction site.</a:t>
            </a:r>
          </a:p>
          <a:p>
            <a:r>
              <a:rPr lang="en-US" sz="1200" kern="1200" baseline="0" dirty="0">
                <a:solidFill>
                  <a:schemeClr val="tx1"/>
                </a:solidFill>
                <a:latin typeface="+mn-lt"/>
                <a:ea typeface="+mn-ea"/>
                <a:cs typeface="+mn-cs"/>
              </a:rPr>
              <a:t>Construction using sustainable materials offers many </a:t>
            </a:r>
            <a:r>
              <a:rPr lang="en-US" sz="1200" kern="1200" baseline="0" dirty="0" err="1">
                <a:solidFill>
                  <a:schemeClr val="tx1"/>
                </a:solidFill>
                <a:latin typeface="+mn-lt"/>
                <a:ea typeface="+mn-ea"/>
                <a:cs typeface="+mn-cs"/>
              </a:rPr>
              <a:t>benefi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ts</a:t>
            </a:r>
            <a:r>
              <a:rPr lang="en-US" sz="1200" kern="1200" baseline="0" dirty="0">
                <a:solidFill>
                  <a:schemeClr val="tx1"/>
                </a:solidFill>
                <a:latin typeface="+mn-lt"/>
                <a:ea typeface="+mn-ea"/>
                <a:cs typeface="+mn-cs"/>
              </a:rPr>
              <a:t> throughout the various stages of a building’s life cycle.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Besides the main structural frame, the various components of a building can be constructed using the sustainable products and components. One very good example is the use of drywalls with plasterboards or </a:t>
            </a:r>
            <a:r>
              <a:rPr lang="en-US" sz="1200" kern="1200" baseline="0" dirty="0" err="1">
                <a:solidFill>
                  <a:schemeClr val="tx1"/>
                </a:solidFill>
                <a:latin typeface="+mn-lt"/>
                <a:ea typeface="+mn-ea"/>
                <a:cs typeface="+mn-cs"/>
              </a:rPr>
              <a:t>fibre</a:t>
            </a:r>
            <a:r>
              <a:rPr lang="en-US" sz="1200" kern="1200" baseline="0" dirty="0">
                <a:solidFill>
                  <a:schemeClr val="tx1"/>
                </a:solidFill>
                <a:latin typeface="+mn-lt"/>
                <a:ea typeface="+mn-ea"/>
                <a:cs typeface="+mn-cs"/>
              </a:rPr>
              <a:t> cement boards as internal walls, which is gaining popularity among the private residential projects.</a:t>
            </a:r>
          </a:p>
          <a:p>
            <a:r>
              <a:rPr lang="en-US" sz="1200" kern="1200" baseline="0" dirty="0">
                <a:solidFill>
                  <a:schemeClr val="tx1"/>
                </a:solidFill>
                <a:latin typeface="+mn-lt"/>
                <a:ea typeface="+mn-ea"/>
                <a:cs typeface="+mn-cs"/>
              </a:rPr>
              <a:t>The constant improvement in its performance means that it now meets high level specifications in the areas of acoustic insulation, thermal insulation and resistance to fire and damp conditions. Drywall is an ecological product, applied dry, generating no waste and pollution.</a:t>
            </a:r>
            <a:endParaRPr lang="ar-KW"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19</a:t>
            </a:fld>
            <a:endParaRPr lang="en-SG"/>
          </a:p>
        </p:txBody>
      </p:sp>
    </p:spTree>
    <p:extLst>
      <p:ext uri="{BB962C8B-B14F-4D97-AF65-F5344CB8AC3E}">
        <p14:creationId xmlns:p14="http://schemas.microsoft.com/office/powerpoint/2010/main" val="334268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kern="1200" dirty="0">
                <a:solidFill>
                  <a:schemeClr val="tx1"/>
                </a:solidFill>
                <a:effectLst/>
                <a:latin typeface="+mn-lt"/>
                <a:ea typeface="+mn-ea"/>
                <a:cs typeface="+mn-cs"/>
              </a:rPr>
              <a:t>Modular construction is a process in which a building is constructed off-site, under controlled plant conditions, using the same materials and designing to the same codes and standards as conventionally built facilities – but in about half the time. Buildings are produced in “modules” that when put together on site, reflect the identical design intent and specifications of the most sophisticated site-built facility – without compromise.</a:t>
            </a:r>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20</a:t>
            </a:fld>
            <a:endParaRPr lang="en-SG"/>
          </a:p>
        </p:txBody>
      </p:sp>
    </p:spTree>
    <p:extLst>
      <p:ext uri="{BB962C8B-B14F-4D97-AF65-F5344CB8AC3E}">
        <p14:creationId xmlns:p14="http://schemas.microsoft.com/office/powerpoint/2010/main" val="359471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kern="1200" dirty="0">
                <a:solidFill>
                  <a:schemeClr val="tx1"/>
                </a:solidFill>
                <a:effectLst/>
                <a:latin typeface="+mn-lt"/>
                <a:ea typeface="+mn-ea"/>
                <a:cs typeface="+mn-cs"/>
              </a:rPr>
              <a:t>Prefabrication is the practice of assembling components of a </a:t>
            </a:r>
            <a:r>
              <a:rPr lang="en-SG" sz="1200" b="0" i="0" u="none" strike="noStrike" kern="1200" dirty="0">
                <a:solidFill>
                  <a:schemeClr val="tx1"/>
                </a:solidFill>
                <a:effectLst/>
                <a:latin typeface="+mn-lt"/>
                <a:ea typeface="+mn-ea"/>
                <a:cs typeface="+mn-cs"/>
                <a:hlinkClick r:id="rId3" tooltip="Structure"/>
              </a:rPr>
              <a:t>structure</a:t>
            </a:r>
            <a:r>
              <a:rPr lang="en-SG" sz="1200" b="0" i="0" u="none" kern="1200" dirty="0">
                <a:solidFill>
                  <a:schemeClr val="tx1"/>
                </a:solidFill>
                <a:effectLst/>
                <a:latin typeface="+mn-lt"/>
                <a:ea typeface="+mn-ea"/>
                <a:cs typeface="+mn-cs"/>
              </a:rPr>
              <a:t> in a </a:t>
            </a:r>
            <a:r>
              <a:rPr lang="en-SG" sz="1200" b="0" i="0" u="none" strike="noStrike" kern="1200" dirty="0">
                <a:solidFill>
                  <a:schemeClr val="tx1"/>
                </a:solidFill>
                <a:effectLst/>
                <a:latin typeface="+mn-lt"/>
                <a:ea typeface="+mn-ea"/>
                <a:cs typeface="+mn-cs"/>
                <a:hlinkClick r:id="rId4" tooltip="Factory"/>
              </a:rPr>
              <a:t>factory</a:t>
            </a:r>
            <a:r>
              <a:rPr lang="en-SG" sz="1200" b="0" i="0" u="none" kern="1200" dirty="0">
                <a:solidFill>
                  <a:schemeClr val="tx1"/>
                </a:solidFill>
                <a:effectLst/>
                <a:latin typeface="+mn-lt"/>
                <a:ea typeface="+mn-ea"/>
                <a:cs typeface="+mn-cs"/>
              </a:rPr>
              <a:t> or other </a:t>
            </a:r>
            <a:r>
              <a:rPr lang="en-SG" sz="1200" b="0" i="0" u="none" strike="noStrike" kern="1200" dirty="0">
                <a:solidFill>
                  <a:schemeClr val="tx1"/>
                </a:solidFill>
                <a:effectLst/>
                <a:latin typeface="+mn-lt"/>
                <a:ea typeface="+mn-ea"/>
                <a:cs typeface="+mn-cs"/>
                <a:hlinkClick r:id="rId5" tooltip="Manufacturing"/>
              </a:rPr>
              <a:t>manufacturing</a:t>
            </a:r>
            <a:r>
              <a:rPr lang="en-SG" sz="1200" b="0" i="0" u="none" kern="1200" dirty="0">
                <a:solidFill>
                  <a:schemeClr val="tx1"/>
                </a:solidFill>
                <a:effectLst/>
                <a:latin typeface="+mn-lt"/>
                <a:ea typeface="+mn-ea"/>
                <a:cs typeface="+mn-cs"/>
              </a:rPr>
              <a:t> site, and </a:t>
            </a:r>
            <a:r>
              <a:rPr lang="en-SG" sz="1200" b="0" i="0" u="none" strike="noStrike" kern="1200" dirty="0">
                <a:solidFill>
                  <a:schemeClr val="tx1"/>
                </a:solidFill>
                <a:effectLst/>
                <a:latin typeface="+mn-lt"/>
                <a:ea typeface="+mn-ea"/>
                <a:cs typeface="+mn-cs"/>
                <a:hlinkClick r:id="rId6" tooltip="Transport"/>
              </a:rPr>
              <a:t>transporting</a:t>
            </a:r>
            <a:r>
              <a:rPr lang="en-SG" sz="1200" b="0" i="0" u="none" kern="1200" dirty="0">
                <a:solidFill>
                  <a:schemeClr val="tx1"/>
                </a:solidFill>
                <a:effectLst/>
                <a:latin typeface="+mn-lt"/>
                <a:ea typeface="+mn-ea"/>
                <a:cs typeface="+mn-cs"/>
              </a:rPr>
              <a:t> complete assemblies or sub-assemblies to the </a:t>
            </a:r>
            <a:r>
              <a:rPr lang="en-SG" sz="1200" b="0" i="0" u="none" strike="noStrike" kern="1200" dirty="0">
                <a:solidFill>
                  <a:schemeClr val="tx1"/>
                </a:solidFill>
                <a:effectLst/>
                <a:latin typeface="+mn-lt"/>
                <a:ea typeface="+mn-ea"/>
                <a:cs typeface="+mn-cs"/>
                <a:hlinkClick r:id="rId7" tooltip="Construction"/>
              </a:rPr>
              <a:t>construction</a:t>
            </a:r>
            <a:r>
              <a:rPr lang="en-SG" sz="1200" b="0" i="0" u="none" kern="1200" dirty="0">
                <a:solidFill>
                  <a:schemeClr val="tx1"/>
                </a:solidFill>
                <a:effectLst/>
                <a:latin typeface="+mn-lt"/>
                <a:ea typeface="+mn-ea"/>
                <a:cs typeface="+mn-cs"/>
              </a:rPr>
              <a:t> site where the structure is to be located.</a:t>
            </a: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components are fabricated at an external facility where it is fabricated to the exact dimensions, which reduces the waste. The use of prefabricated components also ensure faster construction and greater quality.</a:t>
            </a:r>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21</a:t>
            </a:fld>
            <a:endParaRPr lang="en-SG"/>
          </a:p>
        </p:txBody>
      </p:sp>
    </p:spTree>
    <p:extLst>
      <p:ext uri="{BB962C8B-B14F-4D97-AF65-F5344CB8AC3E}">
        <p14:creationId xmlns:p14="http://schemas.microsoft.com/office/powerpoint/2010/main" val="268013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34F3D139-56C9-4090-B685-C82A2FC04272}" type="slidenum">
              <a:rPr lang="en-SG" smtClean="0"/>
              <a:pPr/>
              <a:t>22</a:t>
            </a:fld>
            <a:endParaRPr lang="en-SG"/>
          </a:p>
        </p:txBody>
      </p:sp>
    </p:spTree>
    <p:extLst>
      <p:ext uri="{BB962C8B-B14F-4D97-AF65-F5344CB8AC3E}">
        <p14:creationId xmlns:p14="http://schemas.microsoft.com/office/powerpoint/2010/main" val="1592371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F3C2475C-99B7-4AC0-8234-FFDE990F7A88}" type="datetimeFigureOut">
              <a:rPr lang="en-SG" smtClean="0"/>
              <a:pPr/>
              <a:t>25/1/2024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88136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F3C2475C-99B7-4AC0-8234-FFDE990F7A88}" type="datetimeFigureOut">
              <a:rPr lang="en-SG" smtClean="0"/>
              <a:pPr/>
              <a:t>25/1/2024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400969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F3C2475C-99B7-4AC0-8234-FFDE990F7A88}" type="datetimeFigureOut">
              <a:rPr lang="en-SG" smtClean="0"/>
              <a:pPr/>
              <a:t>25/1/2024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40133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F3C2475C-99B7-4AC0-8234-FFDE990F7A88}" type="datetimeFigureOut">
              <a:rPr lang="en-SG" smtClean="0"/>
              <a:pPr/>
              <a:t>25/1/2024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43077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2475C-99B7-4AC0-8234-FFDE990F7A88}" type="datetimeFigureOut">
              <a:rPr lang="en-SG" smtClean="0"/>
              <a:pPr/>
              <a:t>25/1/2024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229559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F3C2475C-99B7-4AC0-8234-FFDE990F7A88}" type="datetimeFigureOut">
              <a:rPr lang="en-SG" smtClean="0"/>
              <a:pPr/>
              <a:t>25/1/2024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2725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F3C2475C-99B7-4AC0-8234-FFDE990F7A88}" type="datetimeFigureOut">
              <a:rPr lang="en-SG" smtClean="0"/>
              <a:pPr/>
              <a:t>25/1/2024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50296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F3C2475C-99B7-4AC0-8234-FFDE990F7A88}" type="datetimeFigureOut">
              <a:rPr lang="en-SG" smtClean="0"/>
              <a:pPr/>
              <a:t>25/1/2024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104374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2475C-99B7-4AC0-8234-FFDE990F7A88}" type="datetimeFigureOut">
              <a:rPr lang="en-SG" smtClean="0"/>
              <a:pPr/>
              <a:t>25/1/2024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84776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C2475C-99B7-4AC0-8234-FFDE990F7A88}" type="datetimeFigureOut">
              <a:rPr lang="en-SG" smtClean="0"/>
              <a:pPr/>
              <a:t>25/1/2024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16614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C2475C-99B7-4AC0-8234-FFDE990F7A88}" type="datetimeFigureOut">
              <a:rPr lang="en-SG" smtClean="0"/>
              <a:pPr/>
              <a:t>25/1/2024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5F58C05-4106-4D1D-93EA-AC402D318681}" type="slidenum">
              <a:rPr lang="en-SG" smtClean="0"/>
              <a:pPr/>
              <a:t>‹#›</a:t>
            </a:fld>
            <a:endParaRPr lang="en-SG"/>
          </a:p>
        </p:txBody>
      </p:sp>
    </p:spTree>
    <p:extLst>
      <p:ext uri="{BB962C8B-B14F-4D97-AF65-F5344CB8AC3E}">
        <p14:creationId xmlns:p14="http://schemas.microsoft.com/office/powerpoint/2010/main" val="396691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2475C-99B7-4AC0-8234-FFDE990F7A88}" type="datetimeFigureOut">
              <a:rPr lang="en-SG" smtClean="0"/>
              <a:pPr/>
              <a:t>25/1/2024</a:t>
            </a:fld>
            <a:endParaRPr lang="en-SG"/>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58C05-4106-4D1D-93EA-AC402D318681}" type="slidenum">
              <a:rPr lang="en-SG" smtClean="0"/>
              <a:pPr/>
              <a:t>‹#›</a:t>
            </a:fld>
            <a:endParaRPr lang="en-SG"/>
          </a:p>
        </p:txBody>
      </p:sp>
    </p:spTree>
    <p:extLst>
      <p:ext uri="{BB962C8B-B14F-4D97-AF65-F5344CB8AC3E}">
        <p14:creationId xmlns:p14="http://schemas.microsoft.com/office/powerpoint/2010/main" val="109672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upload.wikimedia.org/wikipedia/en/9/93/Wood_plastic_composite.JPG"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8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arbon footprint.jpg"/>
          <p:cNvPicPr>
            <a:picLocks noChangeAspect="1"/>
          </p:cNvPicPr>
          <p:nvPr/>
        </p:nvPicPr>
        <p:blipFill>
          <a:blip r:embed="rId2"/>
          <a:stretch>
            <a:fillRect/>
          </a:stretch>
        </p:blipFill>
        <p:spPr>
          <a:xfrm>
            <a:off x="0" y="-227707"/>
            <a:ext cx="12190413" cy="6857107"/>
          </a:xfrm>
          <a:prstGeom prst="rect">
            <a:avLst/>
          </a:prstGeom>
        </p:spPr>
      </p:pic>
      <p:sp>
        <p:nvSpPr>
          <p:cNvPr id="2" name="Title 1"/>
          <p:cNvSpPr>
            <a:spLocks noGrp="1"/>
          </p:cNvSpPr>
          <p:nvPr>
            <p:ph type="title"/>
          </p:nvPr>
        </p:nvSpPr>
        <p:spPr/>
        <p:txBody>
          <a:bodyPr/>
          <a:lstStyle/>
          <a:p>
            <a:pPr algn="l"/>
            <a:r>
              <a:rPr lang="en-US" sz="6000" b="1" dirty="0">
                <a:solidFill>
                  <a:schemeClr val="tx1">
                    <a:lumMod val="50000"/>
                    <a:lumOff val="50000"/>
                  </a:schemeClr>
                </a:solidFill>
                <a:latin typeface="Cambria" panose="02040503050406030204" pitchFamily="18" charset="0"/>
              </a:rPr>
              <a:t>C</a:t>
            </a:r>
            <a:r>
              <a:rPr lang="en-US" b="1" dirty="0">
                <a:solidFill>
                  <a:schemeClr val="tx1">
                    <a:lumMod val="50000"/>
                    <a:lumOff val="50000"/>
                  </a:schemeClr>
                </a:solidFill>
                <a:latin typeface="Cambria" panose="02040503050406030204" pitchFamily="18" charset="0"/>
              </a:rPr>
              <a:t>arbon </a:t>
            </a:r>
            <a:r>
              <a:rPr lang="en-US" sz="6000" b="1" dirty="0">
                <a:solidFill>
                  <a:schemeClr val="tx1">
                    <a:lumMod val="50000"/>
                    <a:lumOff val="50000"/>
                  </a:schemeClr>
                </a:solidFill>
                <a:latin typeface="Cambria" panose="02040503050406030204" pitchFamily="18" charset="0"/>
              </a:rPr>
              <a:t>F</a:t>
            </a:r>
            <a:r>
              <a:rPr lang="en-US" b="1" dirty="0">
                <a:solidFill>
                  <a:schemeClr val="tx1">
                    <a:lumMod val="50000"/>
                    <a:lumOff val="50000"/>
                  </a:schemeClr>
                </a:solidFill>
                <a:latin typeface="Cambria" panose="02040503050406030204" pitchFamily="18" charset="0"/>
              </a:rPr>
              <a:t>ootprint</a:t>
            </a:r>
            <a:endParaRPr lang="en-SG" b="1" dirty="0">
              <a:solidFill>
                <a:schemeClr val="tx1">
                  <a:lumMod val="50000"/>
                  <a:lumOff val="50000"/>
                </a:schemeClr>
              </a:solidFill>
              <a:latin typeface="Cambria" panose="02040503050406030204" pitchFamily="18" charset="0"/>
            </a:endParaRPr>
          </a:p>
        </p:txBody>
      </p:sp>
      <p:sp>
        <p:nvSpPr>
          <p:cNvPr id="3" name="Content Placeholder 2"/>
          <p:cNvSpPr>
            <a:spLocks noGrp="1"/>
          </p:cNvSpPr>
          <p:nvPr>
            <p:ph idx="1"/>
          </p:nvPr>
        </p:nvSpPr>
        <p:spPr>
          <a:xfrm>
            <a:off x="479376" y="4653136"/>
            <a:ext cx="11233248" cy="2016224"/>
          </a:xfrm>
        </p:spPr>
        <p:txBody>
          <a:bodyPr>
            <a:normAutofit fontScale="92500"/>
          </a:bodyPr>
          <a:lstStyle/>
          <a:p>
            <a:pPr marL="0" indent="0">
              <a:buNone/>
            </a:pPr>
            <a:r>
              <a:rPr lang="en-US" dirty="0">
                <a:solidFill>
                  <a:schemeClr val="tx1">
                    <a:lumMod val="50000"/>
                    <a:lumOff val="50000"/>
                  </a:schemeClr>
                </a:solidFill>
                <a:latin typeface="Cambria" panose="02040503050406030204" pitchFamily="18" charset="0"/>
              </a:rPr>
              <a:t>All activities release </a:t>
            </a:r>
            <a:r>
              <a:rPr lang="en-US" b="1" dirty="0">
                <a:solidFill>
                  <a:srgbClr val="92D050"/>
                </a:solidFill>
                <a:latin typeface="Cambria" panose="02040503050406030204" pitchFamily="18" charset="0"/>
              </a:rPr>
              <a:t>carbon dioxide </a:t>
            </a:r>
            <a:r>
              <a:rPr lang="en-US" dirty="0">
                <a:solidFill>
                  <a:schemeClr val="tx1">
                    <a:lumMod val="50000"/>
                    <a:lumOff val="50000"/>
                  </a:schemeClr>
                </a:solidFill>
                <a:latin typeface="Cambria" panose="02040503050406030204" pitchFamily="18" charset="0"/>
              </a:rPr>
              <a:t>or other green house gases, during the various phases in its life cycle. Carbon footprint is the sum total of all the </a:t>
            </a:r>
            <a:r>
              <a:rPr lang="en-US" b="1" dirty="0">
                <a:solidFill>
                  <a:srgbClr val="92D050"/>
                </a:solidFill>
                <a:latin typeface="Cambria" panose="02040503050406030204" pitchFamily="18" charset="0"/>
              </a:rPr>
              <a:t>green house gases emitted into the atmosphere </a:t>
            </a:r>
            <a:r>
              <a:rPr lang="en-US" dirty="0">
                <a:solidFill>
                  <a:schemeClr val="tx1">
                    <a:lumMod val="50000"/>
                    <a:lumOff val="50000"/>
                  </a:schemeClr>
                </a:solidFill>
                <a:latin typeface="Cambria" panose="02040503050406030204" pitchFamily="18" charset="0"/>
              </a:rPr>
              <a:t>during the entire lifecycle of the product/material.</a:t>
            </a:r>
            <a:endParaRPr lang="en-SG" dirty="0">
              <a:solidFill>
                <a:schemeClr val="tx1">
                  <a:lumMod val="50000"/>
                  <a:lumOff val="50000"/>
                </a:schemeClr>
              </a:solidFill>
              <a:latin typeface="Cambria" panose="02040503050406030204" pitchFamily="18" charset="0"/>
            </a:endParaRPr>
          </a:p>
        </p:txBody>
      </p:sp>
      <p:sp>
        <p:nvSpPr>
          <p:cNvPr id="5" name="TextBox 4"/>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541452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blog.gigg.com/wp-content/uploads/2014/04/exo-planet-earth-from-space.jpg"/>
          <p:cNvPicPr>
            <a:picLocks noChangeAspect="1" noChangeArrowheads="1"/>
          </p:cNvPicPr>
          <p:nvPr/>
        </p:nvPicPr>
        <p:blipFill>
          <a:blip r:embed="rId2"/>
          <a:srcRect b="44444"/>
          <a:stretch>
            <a:fillRect/>
          </a:stretch>
        </p:blipFill>
        <p:spPr bwMode="auto">
          <a:xfrm>
            <a:off x="12344" y="3011179"/>
            <a:ext cx="12178069" cy="3846821"/>
          </a:xfrm>
          <a:prstGeom prst="rect">
            <a:avLst/>
          </a:prstGeom>
          <a:noFill/>
        </p:spPr>
      </p:pic>
      <p:sp>
        <p:nvSpPr>
          <p:cNvPr id="4" name="Rectangle 3"/>
          <p:cNvSpPr/>
          <p:nvPr/>
        </p:nvSpPr>
        <p:spPr>
          <a:xfrm>
            <a:off x="304006" y="0"/>
            <a:ext cx="11201400" cy="1938992"/>
          </a:xfrm>
          <a:prstGeom prst="rect">
            <a:avLst/>
          </a:prstGeom>
        </p:spPr>
        <p:txBody>
          <a:bodyPr wrap="square">
            <a:spAutoFit/>
          </a:bodyPr>
          <a:lstStyle/>
          <a:p>
            <a:pPr algn="just"/>
            <a:r>
              <a:rPr lang="en-GB" altLang="zh-SG" sz="4000" b="1" dirty="0">
                <a:solidFill>
                  <a:srgbClr val="00B0F0"/>
                </a:solidFill>
                <a:latin typeface="Cambria" pitchFamily="18" charset="0"/>
              </a:rPr>
              <a:t>The current growth in global population and urbanization is creating intense pressure on our natural resource levels. </a:t>
            </a:r>
          </a:p>
        </p:txBody>
      </p:sp>
      <p:sp>
        <p:nvSpPr>
          <p:cNvPr id="5" name="Rectangle 4"/>
          <p:cNvSpPr/>
          <p:nvPr/>
        </p:nvSpPr>
        <p:spPr>
          <a:xfrm>
            <a:off x="24688" y="2286000"/>
            <a:ext cx="11201400" cy="1015663"/>
          </a:xfrm>
          <a:prstGeom prst="rect">
            <a:avLst/>
          </a:prstGeom>
        </p:spPr>
        <p:txBody>
          <a:bodyPr wrap="square">
            <a:spAutoFit/>
          </a:bodyPr>
          <a:lstStyle/>
          <a:p>
            <a:pPr algn="ctr"/>
            <a:r>
              <a:rPr lang="en-GB" altLang="zh-SG" sz="6000" b="1" spc="300" dirty="0">
                <a:solidFill>
                  <a:schemeClr val="bg1"/>
                </a:solidFill>
                <a:latin typeface="Cambria" pitchFamily="18" charset="0"/>
              </a:rPr>
              <a:t>What shall we do now?</a:t>
            </a:r>
          </a:p>
        </p:txBody>
      </p:sp>
      <p:sp>
        <p:nvSpPr>
          <p:cNvPr id="6" name="TextBox 5"/>
          <p:cNvSpPr txBox="1"/>
          <p:nvPr/>
        </p:nvSpPr>
        <p:spPr>
          <a:xfrm>
            <a:off x="9588188" y="6588977"/>
            <a:ext cx="2523448" cy="261610"/>
          </a:xfrm>
          <a:prstGeom prst="rect">
            <a:avLst/>
          </a:prstGeom>
          <a:noFill/>
        </p:spPr>
        <p:txBody>
          <a:bodyPr wrap="none" rtlCol="0">
            <a:spAutoFit/>
          </a:bodyPr>
          <a:lstStyle/>
          <a:p>
            <a:r>
              <a:rPr lang="en-SG" sz="1100" i="1" dirty="0">
                <a:solidFill>
                  <a:schemeClr val="bg1"/>
                </a:solidFill>
              </a:rPr>
              <a:t>©Singapore Green Building Council 2014</a:t>
            </a:r>
          </a:p>
        </p:txBody>
      </p:sp>
    </p:spTree>
    <p:extLst>
      <p:ext uri="{BB962C8B-B14F-4D97-AF65-F5344CB8AC3E}">
        <p14:creationId xmlns:p14="http://schemas.microsoft.com/office/powerpoint/2010/main" val="100642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972"/>
          <a:stretch/>
        </p:blipFill>
        <p:spPr>
          <a:xfrm>
            <a:off x="4571206" y="152400"/>
            <a:ext cx="2832745" cy="2800693"/>
          </a:xfrm>
          <a:prstGeom prst="rect">
            <a:avLst/>
          </a:prstGeom>
        </p:spPr>
      </p:pic>
      <p:sp>
        <p:nvSpPr>
          <p:cNvPr id="5" name="TextBox 4"/>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50147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806" y="1815406"/>
            <a:ext cx="10972087" cy="2438400"/>
          </a:xfrm>
          <a:solidFill>
            <a:srgbClr val="92D050">
              <a:alpha val="78000"/>
            </a:srgbClr>
          </a:solidFill>
          <a:ln>
            <a:solidFill>
              <a:schemeClr val="accent6"/>
            </a:solidFill>
          </a:ln>
        </p:spPr>
        <p:txBody>
          <a:bodyPr/>
          <a:lstStyle/>
          <a:p>
            <a:pPr algn="just"/>
            <a:r>
              <a:rPr lang="en-US" b="1" dirty="0">
                <a:latin typeface="Cambria" panose="02040503050406030204" pitchFamily="18" charset="0"/>
              </a:rPr>
              <a:t>Reduce</a:t>
            </a:r>
            <a:r>
              <a:rPr lang="en-US" dirty="0">
                <a:latin typeface="Cambria" panose="02040503050406030204" pitchFamily="18" charset="0"/>
              </a:rPr>
              <a:t> 	– to avoid waste generation</a:t>
            </a:r>
          </a:p>
          <a:p>
            <a:pPr algn="just"/>
            <a:r>
              <a:rPr lang="en-US" b="1" dirty="0">
                <a:latin typeface="Cambria" panose="02040503050406030204" pitchFamily="18" charset="0"/>
              </a:rPr>
              <a:t>Reuse</a:t>
            </a:r>
            <a:r>
              <a:rPr lang="en-US" dirty="0">
                <a:latin typeface="Cambria" panose="02040503050406030204" pitchFamily="18" charset="0"/>
              </a:rPr>
              <a:t> 	– to use again</a:t>
            </a:r>
          </a:p>
          <a:p>
            <a:pPr algn="just"/>
            <a:r>
              <a:rPr lang="en-US" b="1" dirty="0">
                <a:latin typeface="Cambria" panose="02040503050406030204" pitchFamily="18" charset="0"/>
              </a:rPr>
              <a:t>Recycle </a:t>
            </a:r>
            <a:r>
              <a:rPr lang="en-US" dirty="0">
                <a:latin typeface="Cambria" panose="02040503050406030204" pitchFamily="18" charset="0"/>
              </a:rPr>
              <a:t>– to convert unwanted things into useful and 			   marketable recycled products.</a:t>
            </a:r>
            <a:endParaRPr lang="ar-KW" dirty="0">
              <a:latin typeface="Cambria" panose="02040503050406030204" pitchFamily="18" charset="0"/>
            </a:endParaRPr>
          </a:p>
        </p:txBody>
      </p:sp>
      <p:sp>
        <p:nvSpPr>
          <p:cNvPr id="4" name="TextBox 3"/>
          <p:cNvSpPr txBox="1"/>
          <p:nvPr/>
        </p:nvSpPr>
        <p:spPr>
          <a:xfrm>
            <a:off x="608806" y="4787205"/>
            <a:ext cx="11125200" cy="954107"/>
          </a:xfrm>
          <a:prstGeom prst="rect">
            <a:avLst/>
          </a:prstGeom>
          <a:noFill/>
        </p:spPr>
        <p:txBody>
          <a:bodyPr wrap="square" rtlCol="0">
            <a:spAutoFit/>
          </a:bodyPr>
          <a:lstStyle/>
          <a:p>
            <a:pPr algn="just"/>
            <a:r>
              <a:rPr lang="en-US" sz="2800" dirty="0">
                <a:latin typeface="Cambria" panose="02040503050406030204" pitchFamily="18" charset="0"/>
              </a:rPr>
              <a:t>In buildings, during construction and through occupancy, we have a number of opportunities to practice the 3Rs: Reduce, Reuse and Recycle.</a:t>
            </a:r>
            <a:endParaRPr lang="en-SG" sz="2800" dirty="0">
              <a:latin typeface="Cambria" panose="02040503050406030204" pitchFamily="18" charset="0"/>
            </a:endParaRPr>
          </a:p>
        </p:txBody>
      </p:sp>
      <p:sp>
        <p:nvSpPr>
          <p:cNvPr id="5" name="TextBox 4"/>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25781" t="23959" r="38281" b="42708"/>
          <a:stretch>
            <a:fillRect/>
          </a:stretch>
        </p:blipFill>
        <p:spPr bwMode="auto">
          <a:xfrm>
            <a:off x="563098" y="1581273"/>
            <a:ext cx="2630704" cy="1447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l="6250" t="26042" r="46875" b="21875"/>
          <a:stretch>
            <a:fillRect/>
          </a:stretch>
        </p:blipFill>
        <p:spPr bwMode="auto">
          <a:xfrm>
            <a:off x="563098" y="3004009"/>
            <a:ext cx="2630704" cy="1644191"/>
          </a:xfrm>
          <a:prstGeom prst="rect">
            <a:avLst/>
          </a:prstGeom>
          <a:noFill/>
          <a:ln w="9525">
            <a:noFill/>
            <a:miter lim="800000"/>
            <a:headEnd/>
            <a:tailEnd/>
          </a:ln>
          <a:effectLst/>
        </p:spPr>
      </p:pic>
      <p:sp>
        <p:nvSpPr>
          <p:cNvPr id="6" name="Text Box 6"/>
          <p:cNvSpPr txBox="1">
            <a:spLocks noChangeArrowheads="1"/>
          </p:cNvSpPr>
          <p:nvPr/>
        </p:nvSpPr>
        <p:spPr bwMode="auto">
          <a:xfrm>
            <a:off x="4114006" y="1879937"/>
            <a:ext cx="7772400" cy="683585"/>
          </a:xfrm>
          <a:prstGeom prst="rect">
            <a:avLst/>
          </a:prstGeom>
          <a:noFill/>
          <a:ln w="9525">
            <a:noFill/>
            <a:miter lim="800000"/>
            <a:headEnd/>
            <a:tailEnd/>
          </a:ln>
          <a:effectLst/>
        </p:spPr>
        <p:txBody>
          <a:bodyPr wrap="square">
            <a:spAutoFit/>
          </a:bodyPr>
          <a:lstStyle/>
          <a:p>
            <a:pPr algn="just">
              <a:lnSpc>
                <a:spcPts val="1500"/>
              </a:lnSpc>
              <a:spcBef>
                <a:spcPct val="50000"/>
              </a:spcBef>
            </a:pPr>
            <a:r>
              <a:rPr lang="en-GB" sz="2400" dirty="0">
                <a:solidFill>
                  <a:schemeClr val="tx1">
                    <a:lumMod val="65000"/>
                    <a:lumOff val="35000"/>
                  </a:schemeClr>
                </a:solidFill>
                <a:latin typeface="Cambria" panose="02040503050406030204" pitchFamily="18" charset="0"/>
              </a:rPr>
              <a:t>Ground Granulated </a:t>
            </a:r>
            <a:r>
              <a:rPr lang="en-GB" sz="2400" dirty="0" err="1">
                <a:solidFill>
                  <a:schemeClr val="tx1">
                    <a:lumMod val="65000"/>
                    <a:lumOff val="35000"/>
                  </a:schemeClr>
                </a:solidFill>
                <a:latin typeface="Cambria" panose="02040503050406030204" pitchFamily="18" charset="0"/>
              </a:rPr>
              <a:t>Blastfurnace</a:t>
            </a:r>
            <a:r>
              <a:rPr lang="en-GB" sz="2400" dirty="0">
                <a:solidFill>
                  <a:schemeClr val="tx1">
                    <a:lumMod val="65000"/>
                    <a:lumOff val="35000"/>
                  </a:schemeClr>
                </a:solidFill>
                <a:latin typeface="Cambria" panose="02040503050406030204" pitchFamily="18" charset="0"/>
              </a:rPr>
              <a:t> Slag (Industrial Waste)</a:t>
            </a:r>
          </a:p>
          <a:p>
            <a:pPr algn="just">
              <a:lnSpc>
                <a:spcPts val="1500"/>
              </a:lnSpc>
              <a:spcBef>
                <a:spcPct val="50000"/>
              </a:spcBef>
            </a:pPr>
            <a:r>
              <a:rPr lang="en-GB" sz="2400" b="1" dirty="0">
                <a:solidFill>
                  <a:schemeClr val="tx1">
                    <a:lumMod val="65000"/>
                    <a:lumOff val="35000"/>
                  </a:schemeClr>
                </a:solidFill>
                <a:latin typeface="Cambria" panose="02040503050406030204" pitchFamily="18" charset="0"/>
              </a:rPr>
              <a:t>Substitute for Cement</a:t>
            </a:r>
            <a:endParaRPr lang="en-US" sz="2400" b="1" dirty="0">
              <a:solidFill>
                <a:schemeClr val="tx1">
                  <a:lumMod val="65000"/>
                  <a:lumOff val="35000"/>
                </a:schemeClr>
              </a:solidFill>
              <a:latin typeface="Cambria" panose="02040503050406030204" pitchFamily="18" charset="0"/>
            </a:endParaRPr>
          </a:p>
        </p:txBody>
      </p:sp>
      <p:sp>
        <p:nvSpPr>
          <p:cNvPr id="7" name="Text Box 6"/>
          <p:cNvSpPr txBox="1">
            <a:spLocks noChangeArrowheads="1"/>
          </p:cNvSpPr>
          <p:nvPr/>
        </p:nvSpPr>
        <p:spPr bwMode="auto">
          <a:xfrm>
            <a:off x="4114005" y="3431215"/>
            <a:ext cx="8076407" cy="683585"/>
          </a:xfrm>
          <a:prstGeom prst="rect">
            <a:avLst/>
          </a:prstGeom>
          <a:noFill/>
          <a:ln w="9525">
            <a:noFill/>
            <a:miter lim="800000"/>
            <a:headEnd/>
            <a:tailEnd/>
          </a:ln>
          <a:effectLst/>
        </p:spPr>
        <p:txBody>
          <a:bodyPr wrap="square">
            <a:spAutoFit/>
          </a:bodyPr>
          <a:lstStyle/>
          <a:p>
            <a:pPr algn="just">
              <a:lnSpc>
                <a:spcPts val="1500"/>
              </a:lnSpc>
              <a:spcBef>
                <a:spcPct val="50000"/>
              </a:spcBef>
            </a:pPr>
            <a:r>
              <a:rPr lang="en-GB" sz="2400" dirty="0">
                <a:solidFill>
                  <a:schemeClr val="tx1">
                    <a:lumMod val="65000"/>
                    <a:lumOff val="35000"/>
                  </a:schemeClr>
                </a:solidFill>
                <a:latin typeface="Cambria" panose="02040503050406030204" pitchFamily="18" charset="0"/>
              </a:rPr>
              <a:t>Recycled Concrete Aggregate from Demolition Waste</a:t>
            </a:r>
          </a:p>
          <a:p>
            <a:pPr algn="just">
              <a:lnSpc>
                <a:spcPts val="1500"/>
              </a:lnSpc>
              <a:spcBef>
                <a:spcPct val="50000"/>
              </a:spcBef>
            </a:pPr>
            <a:r>
              <a:rPr lang="en-GB" sz="2400" b="1" dirty="0">
                <a:solidFill>
                  <a:schemeClr val="tx1">
                    <a:lumMod val="65000"/>
                    <a:lumOff val="35000"/>
                  </a:schemeClr>
                </a:solidFill>
                <a:latin typeface="Cambria" panose="02040503050406030204" pitchFamily="18" charset="0"/>
              </a:rPr>
              <a:t>Substitute for Granite</a:t>
            </a:r>
            <a:endParaRPr lang="en-US" sz="2400" b="1" dirty="0">
              <a:solidFill>
                <a:schemeClr val="tx1">
                  <a:lumMod val="65000"/>
                  <a:lumOff val="35000"/>
                </a:schemeClr>
              </a:solidFill>
              <a:latin typeface="Cambria" panose="02040503050406030204" pitchFamily="18" charset="0"/>
            </a:endParaRPr>
          </a:p>
        </p:txBody>
      </p:sp>
      <p:pic>
        <p:nvPicPr>
          <p:cNvPr id="1026" name="Picture 2" descr="http://t2.gstatic.com/images?q=tbn:ANd9GcT9hCuJiPpfB_DKsj7KiL0RKNoTR9xJMBm82qaf_RWZdPVLZLLP7w"/>
          <p:cNvPicPr>
            <a:picLocks noChangeAspect="1" noChangeArrowheads="1"/>
          </p:cNvPicPr>
          <p:nvPr/>
        </p:nvPicPr>
        <p:blipFill rotWithShape="1">
          <a:blip r:embed="rId4">
            <a:extLst>
              <a:ext uri="{28A0092B-C50C-407E-A947-70E740481C1C}">
                <a14:useLocalDpi xmlns:a14="http://schemas.microsoft.com/office/drawing/2010/main" val="0"/>
              </a:ext>
            </a:extLst>
          </a:blip>
          <a:srcRect b="25445"/>
          <a:stretch/>
        </p:blipFill>
        <p:spPr bwMode="auto">
          <a:xfrm>
            <a:off x="563098" y="4648200"/>
            <a:ext cx="2630704" cy="193602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4114005" y="4982139"/>
            <a:ext cx="7010400" cy="1384995"/>
          </a:xfrm>
          <a:prstGeom prst="rect">
            <a:avLst/>
          </a:prstGeom>
          <a:noFill/>
          <a:ln w="9525">
            <a:noFill/>
            <a:miter lim="800000"/>
            <a:headEnd/>
            <a:tailEnd/>
          </a:ln>
          <a:effectLst/>
        </p:spPr>
        <p:txBody>
          <a:bodyPr wrap="square">
            <a:spAutoFit/>
          </a:bodyPr>
          <a:lstStyle/>
          <a:p>
            <a:pPr algn="just">
              <a:spcBef>
                <a:spcPct val="50000"/>
              </a:spcBef>
            </a:pPr>
            <a:r>
              <a:rPr lang="en-SG" sz="2400" dirty="0">
                <a:solidFill>
                  <a:schemeClr val="tx1">
                    <a:lumMod val="65000"/>
                    <a:lumOff val="35000"/>
                  </a:schemeClr>
                </a:solidFill>
                <a:latin typeface="Cambria" panose="02040503050406030204" pitchFamily="18" charset="0"/>
              </a:rPr>
              <a:t>Pulverised Fuel Ash (PFA), aka ‘Fly ash’ (Thermal Power Plant waste)</a:t>
            </a:r>
          </a:p>
          <a:p>
            <a:pPr algn="just">
              <a:spcBef>
                <a:spcPct val="50000"/>
              </a:spcBef>
            </a:pPr>
            <a:r>
              <a:rPr lang="en-US" sz="2400" b="1" dirty="0">
                <a:solidFill>
                  <a:schemeClr val="tx1">
                    <a:lumMod val="65000"/>
                    <a:lumOff val="35000"/>
                  </a:schemeClr>
                </a:solidFill>
                <a:latin typeface="Cambria" panose="02040503050406030204" pitchFamily="18" charset="0"/>
              </a:rPr>
              <a:t>Substitute for cement.</a:t>
            </a:r>
          </a:p>
        </p:txBody>
      </p:sp>
      <p:sp>
        <p:nvSpPr>
          <p:cNvPr id="8" name="TextBox 7"/>
          <p:cNvSpPr txBox="1"/>
          <p:nvPr/>
        </p:nvSpPr>
        <p:spPr>
          <a:xfrm>
            <a:off x="583324" y="685800"/>
            <a:ext cx="11303081" cy="584775"/>
          </a:xfrm>
          <a:prstGeom prst="rect">
            <a:avLst/>
          </a:prstGeom>
          <a:noFill/>
        </p:spPr>
        <p:txBody>
          <a:bodyPr wrap="square" rtlCol="0">
            <a:spAutoFit/>
          </a:bodyPr>
          <a:lstStyle/>
          <a:p>
            <a:pPr algn="ctr"/>
            <a:r>
              <a:rPr lang="en-US" sz="3200" b="1" dirty="0">
                <a:latin typeface="Cambria" panose="02040503050406030204" pitchFamily="18" charset="0"/>
              </a:rPr>
              <a:t>Alternative materials that can substitute main materials</a:t>
            </a:r>
            <a:endParaRPr lang="en-SG" sz="3200" b="1" dirty="0">
              <a:latin typeface="Cambria" panose="02040503050406030204" pitchFamily="18" charset="0"/>
            </a:endParaRPr>
          </a:p>
        </p:txBody>
      </p:sp>
      <p:sp>
        <p:nvSpPr>
          <p:cNvPr id="10" name="TextBox 9"/>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21769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b="1" dirty="0">
                <a:latin typeface="Cambria" panose="02040503050406030204" pitchFamily="18" charset="0"/>
              </a:rPr>
              <a:t>Singapore Green Building Council</a:t>
            </a:r>
          </a:p>
        </p:txBody>
      </p:sp>
      <p:sp>
        <p:nvSpPr>
          <p:cNvPr id="3" name="Content Placeholder 2"/>
          <p:cNvSpPr>
            <a:spLocks noGrp="1"/>
          </p:cNvSpPr>
          <p:nvPr>
            <p:ph idx="1"/>
          </p:nvPr>
        </p:nvSpPr>
        <p:spPr>
          <a:xfrm>
            <a:off x="609521" y="1600201"/>
            <a:ext cx="7924085" cy="4525963"/>
          </a:xfrm>
        </p:spPr>
        <p:txBody>
          <a:bodyPr>
            <a:normAutofit/>
          </a:bodyPr>
          <a:lstStyle/>
          <a:p>
            <a:pPr algn="just"/>
            <a:r>
              <a:rPr lang="en-SG" sz="2400" dirty="0">
                <a:latin typeface="Cambria" panose="02040503050406030204" pitchFamily="18" charset="0"/>
              </a:rPr>
              <a:t>SGBC is a committed advocate for green buildings and sustainable green building practices. Since its establishment in 2009, it has grown strength to strength with the aspiration to position Singapore as a leading sustainability hub in the tropics.</a:t>
            </a:r>
          </a:p>
          <a:p>
            <a:pPr algn="just"/>
            <a:endParaRPr lang="en-SG" sz="2400" dirty="0">
              <a:latin typeface="Cambria" panose="02040503050406030204" pitchFamily="18" charset="0"/>
            </a:endParaRPr>
          </a:p>
          <a:p>
            <a:pPr algn="just"/>
            <a:r>
              <a:rPr lang="en-SG" sz="2400" dirty="0">
                <a:latin typeface="Cambria" panose="02040503050406030204" pitchFamily="18" charset="0"/>
              </a:rPr>
              <a:t>Through the Singapore Green Building Product (SGBP) Certification Scheme, building materials and services are evaluated for environmentally-friendly performance. Products bearing the SGBC logo can be assured of their commitment to a sustainable built environment.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0406" y="1295400"/>
            <a:ext cx="1503784" cy="18421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910" y="3553293"/>
            <a:ext cx="1408521" cy="2590800"/>
          </a:xfrm>
          <a:prstGeom prst="rect">
            <a:avLst/>
          </a:prstGeom>
        </p:spPr>
      </p:pic>
    </p:spTree>
    <p:extLst>
      <p:ext uri="{BB962C8B-B14F-4D97-AF65-F5344CB8AC3E}">
        <p14:creationId xmlns:p14="http://schemas.microsoft.com/office/powerpoint/2010/main" val="115943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lumMod val="65000"/>
                    <a:lumOff val="35000"/>
                  </a:schemeClr>
                </a:solidFill>
                <a:latin typeface="Cambria" panose="02040503050406030204" pitchFamily="18" charset="0"/>
              </a:rPr>
              <a:t>Alternative Green Products</a:t>
            </a:r>
          </a:p>
        </p:txBody>
      </p:sp>
      <p:pic>
        <p:nvPicPr>
          <p:cNvPr id="4" name="Picture 6" descr="01) Bamboo column"/>
          <p:cNvPicPr>
            <a:picLocks noChangeAspect="1" noChangeArrowheads="1"/>
          </p:cNvPicPr>
          <p:nvPr/>
        </p:nvPicPr>
        <p:blipFill>
          <a:blip r:embed="rId3"/>
          <a:srcRect/>
          <a:stretch>
            <a:fillRect/>
          </a:stretch>
        </p:blipFill>
        <p:spPr bwMode="auto">
          <a:xfrm>
            <a:off x="8254669" y="1789629"/>
            <a:ext cx="3555537" cy="2217596"/>
          </a:xfrm>
          <a:prstGeom prst="rect">
            <a:avLst/>
          </a:prstGeom>
          <a:noFill/>
          <a:ln w="9525">
            <a:noFill/>
            <a:miter lim="800000"/>
            <a:headEnd/>
            <a:tailEnd/>
          </a:ln>
        </p:spPr>
      </p:pic>
      <p:sp>
        <p:nvSpPr>
          <p:cNvPr id="5" name="TextBox 2"/>
          <p:cNvSpPr txBox="1">
            <a:spLocks noChangeArrowheads="1"/>
          </p:cNvSpPr>
          <p:nvPr/>
        </p:nvSpPr>
        <p:spPr bwMode="auto">
          <a:xfrm>
            <a:off x="8762206" y="3733800"/>
            <a:ext cx="1350154" cy="265990"/>
          </a:xfrm>
          <a:prstGeom prst="rect">
            <a:avLst/>
          </a:prstGeom>
          <a:solidFill>
            <a:srgbClr val="9BBB59"/>
          </a:solidFill>
          <a:ln w="9525">
            <a:noFill/>
            <a:miter lim="800000"/>
            <a:headEnd/>
            <a:tailEnd/>
          </a:ln>
        </p:spPr>
        <p:txBody>
          <a:bodyPr wrap="none" lIns="65298" tIns="32649" rIns="65298" bIns="32649">
            <a:spAutoFit/>
          </a:bodyPr>
          <a:lstStyle/>
          <a:p>
            <a:r>
              <a:rPr lang="en-US" sz="1300" b="1" dirty="0">
                <a:solidFill>
                  <a:schemeClr val="bg1"/>
                </a:solidFill>
              </a:rPr>
              <a:t>Bamboo Finishes.</a:t>
            </a:r>
          </a:p>
        </p:txBody>
      </p:sp>
      <p:pic>
        <p:nvPicPr>
          <p:cNvPr id="6" name="Picture 3" descr="Keppel%20Island,%20Keppel%20Bay%20Drive"/>
          <p:cNvPicPr>
            <a:picLocks noChangeAspect="1" noChangeArrowheads="1"/>
          </p:cNvPicPr>
          <p:nvPr/>
        </p:nvPicPr>
        <p:blipFill>
          <a:blip r:embed="rId4"/>
          <a:srcRect/>
          <a:stretch>
            <a:fillRect/>
          </a:stretch>
        </p:blipFill>
        <p:spPr bwMode="auto">
          <a:xfrm>
            <a:off x="2440976" y="1780073"/>
            <a:ext cx="3453015" cy="2243583"/>
          </a:xfrm>
          <a:prstGeom prst="rect">
            <a:avLst/>
          </a:prstGeom>
          <a:noFill/>
          <a:ln w="9525">
            <a:noFill/>
            <a:miter lim="800000"/>
            <a:headEnd/>
            <a:tailEnd/>
          </a:ln>
        </p:spPr>
      </p:pic>
      <p:sp>
        <p:nvSpPr>
          <p:cNvPr id="7" name="TextBox 2"/>
          <p:cNvSpPr txBox="1">
            <a:spLocks noChangeArrowheads="1"/>
          </p:cNvSpPr>
          <p:nvPr/>
        </p:nvSpPr>
        <p:spPr bwMode="auto">
          <a:xfrm>
            <a:off x="2440976" y="3772610"/>
            <a:ext cx="2035790" cy="265990"/>
          </a:xfrm>
          <a:prstGeom prst="rect">
            <a:avLst/>
          </a:prstGeom>
          <a:solidFill>
            <a:srgbClr val="9BBB59"/>
          </a:solidFill>
          <a:ln w="9525">
            <a:noFill/>
            <a:miter lim="800000"/>
            <a:headEnd/>
            <a:tailEnd/>
          </a:ln>
        </p:spPr>
        <p:txBody>
          <a:bodyPr wrap="none" lIns="65298" tIns="32649" rIns="65298" bIns="32649">
            <a:spAutoFit/>
          </a:bodyPr>
          <a:lstStyle/>
          <a:p>
            <a:r>
              <a:rPr lang="en-US" sz="1300" b="1" dirty="0">
                <a:solidFill>
                  <a:schemeClr val="bg1"/>
                </a:solidFill>
              </a:rPr>
              <a:t>Composite Timber Decking.</a:t>
            </a:r>
          </a:p>
        </p:txBody>
      </p:sp>
      <p:pic>
        <p:nvPicPr>
          <p:cNvPr id="8" name="Picture 3" descr="kitchenpaint2"/>
          <p:cNvPicPr>
            <a:picLocks noChangeAspect="1" noChangeArrowheads="1"/>
          </p:cNvPicPr>
          <p:nvPr/>
        </p:nvPicPr>
        <p:blipFill>
          <a:blip r:embed="rId5"/>
          <a:srcRect/>
          <a:stretch>
            <a:fillRect/>
          </a:stretch>
        </p:blipFill>
        <p:spPr bwMode="auto">
          <a:xfrm>
            <a:off x="5893991" y="1780072"/>
            <a:ext cx="2920857" cy="2243584"/>
          </a:xfrm>
          <a:prstGeom prst="rect">
            <a:avLst/>
          </a:prstGeom>
          <a:noFill/>
          <a:ln w="9525">
            <a:noFill/>
            <a:miter lim="800000"/>
            <a:headEnd/>
            <a:tailEnd/>
          </a:ln>
        </p:spPr>
      </p:pic>
      <p:sp>
        <p:nvSpPr>
          <p:cNvPr id="9" name="TextBox 4"/>
          <p:cNvSpPr txBox="1">
            <a:spLocks noChangeArrowheads="1"/>
          </p:cNvSpPr>
          <p:nvPr/>
        </p:nvSpPr>
        <p:spPr bwMode="auto">
          <a:xfrm>
            <a:off x="5866606" y="3672582"/>
            <a:ext cx="1477817" cy="366018"/>
          </a:xfrm>
          <a:prstGeom prst="rect">
            <a:avLst/>
          </a:prstGeom>
          <a:solidFill>
            <a:srgbClr val="9BBB59"/>
          </a:solidFill>
          <a:ln w="9525">
            <a:noFill/>
            <a:miter lim="800000"/>
            <a:headEnd/>
            <a:tailEnd/>
          </a:ln>
        </p:spPr>
        <p:txBody>
          <a:bodyPr wrap="none" lIns="65298" tIns="32649" rIns="65298" bIns="32649">
            <a:spAutoFit/>
          </a:bodyPr>
          <a:lstStyle/>
          <a:p>
            <a:pPr>
              <a:lnSpc>
                <a:spcPct val="150000"/>
              </a:lnSpc>
            </a:pPr>
            <a:r>
              <a:rPr lang="en-US" sz="1300" b="1" dirty="0">
                <a:solidFill>
                  <a:schemeClr val="bg1"/>
                </a:solidFill>
              </a:rPr>
              <a:t>Dry Partition Walls.</a:t>
            </a:r>
          </a:p>
        </p:txBody>
      </p:sp>
      <p:pic>
        <p:nvPicPr>
          <p:cNvPr id="10" name="Picture 6" descr="Image:Wood plastic composite.JPG">
            <a:hlinkClick r:id="rId6"/>
          </p:cNvPr>
          <p:cNvPicPr>
            <a:picLocks noChangeAspect="1" noChangeArrowheads="1"/>
          </p:cNvPicPr>
          <p:nvPr/>
        </p:nvPicPr>
        <p:blipFill>
          <a:blip r:embed="rId7"/>
          <a:srcRect/>
          <a:stretch>
            <a:fillRect/>
          </a:stretch>
        </p:blipFill>
        <p:spPr bwMode="auto">
          <a:xfrm>
            <a:off x="445815" y="1780074"/>
            <a:ext cx="1995161" cy="2251244"/>
          </a:xfrm>
          <a:prstGeom prst="rect">
            <a:avLst/>
          </a:prstGeom>
          <a:noFill/>
          <a:ln w="9525">
            <a:noFill/>
            <a:miter lim="800000"/>
            <a:headEnd/>
            <a:tailEnd/>
          </a:ln>
        </p:spPr>
      </p:pic>
      <p:sp>
        <p:nvSpPr>
          <p:cNvPr id="11" name="TextBox 2"/>
          <p:cNvSpPr txBox="1">
            <a:spLocks noChangeArrowheads="1"/>
          </p:cNvSpPr>
          <p:nvPr/>
        </p:nvSpPr>
        <p:spPr bwMode="auto">
          <a:xfrm>
            <a:off x="445815" y="3341125"/>
            <a:ext cx="910482" cy="666100"/>
          </a:xfrm>
          <a:prstGeom prst="rect">
            <a:avLst/>
          </a:prstGeom>
          <a:solidFill>
            <a:srgbClr val="9BBB59"/>
          </a:solidFill>
          <a:ln w="9525">
            <a:noFill/>
            <a:miter lim="800000"/>
            <a:headEnd/>
            <a:tailEnd/>
          </a:ln>
        </p:spPr>
        <p:txBody>
          <a:bodyPr wrap="none" lIns="65298" tIns="32649" rIns="65298" bIns="32649">
            <a:spAutoFit/>
          </a:bodyPr>
          <a:lstStyle/>
          <a:p>
            <a:r>
              <a:rPr lang="en-US" sz="1300" b="1" dirty="0">
                <a:solidFill>
                  <a:schemeClr val="bg1"/>
                </a:solidFill>
              </a:rPr>
              <a:t>Recycled  </a:t>
            </a:r>
          </a:p>
          <a:p>
            <a:r>
              <a:rPr lang="en-US" sz="1300" b="1" dirty="0">
                <a:solidFill>
                  <a:schemeClr val="bg1"/>
                </a:solidFill>
              </a:rPr>
              <a:t>Composite </a:t>
            </a:r>
          </a:p>
          <a:p>
            <a:r>
              <a:rPr lang="en-US" sz="1300" b="1" dirty="0">
                <a:solidFill>
                  <a:schemeClr val="bg1"/>
                </a:solidFill>
              </a:rPr>
              <a:t>Wood.</a:t>
            </a:r>
          </a:p>
        </p:txBody>
      </p:sp>
      <p:sp>
        <p:nvSpPr>
          <p:cNvPr id="16" name="Rectangle 14"/>
          <p:cNvSpPr>
            <a:spLocks noChangeArrowheads="1"/>
          </p:cNvSpPr>
          <p:nvPr/>
        </p:nvSpPr>
        <p:spPr bwMode="auto">
          <a:xfrm>
            <a:off x="849073" y="946917"/>
            <a:ext cx="72759" cy="701731"/>
          </a:xfrm>
          <a:prstGeom prst="rect">
            <a:avLst/>
          </a:prstGeom>
          <a:solidFill>
            <a:schemeClr val="bg1"/>
          </a:solidFill>
          <a:ln w="9525">
            <a:noFill/>
            <a:miter lim="800000"/>
            <a:headEnd/>
            <a:tailEnd/>
          </a:ln>
          <a:effectLst/>
        </p:spPr>
        <p:txBody>
          <a:bodyPr wrap="none" lIns="0" rIns="72000" anchor="ctr">
            <a:spAutoFit/>
          </a:bodyPr>
          <a:lstStyle/>
          <a:p>
            <a:pPr>
              <a:lnSpc>
                <a:spcPct val="90000"/>
              </a:lnSpc>
            </a:pPr>
            <a:endParaRPr lang="en-US" sz="4400" dirty="0">
              <a:latin typeface="Calibri Light" pitchFamily="34" charset="0"/>
            </a:endParaRPr>
          </a:p>
        </p:txBody>
      </p:sp>
      <p:sp>
        <p:nvSpPr>
          <p:cNvPr id="3" name="TextBox 2"/>
          <p:cNvSpPr txBox="1"/>
          <p:nvPr/>
        </p:nvSpPr>
        <p:spPr>
          <a:xfrm>
            <a:off x="943450" y="5438069"/>
            <a:ext cx="10995673" cy="461665"/>
          </a:xfrm>
          <a:prstGeom prst="rect">
            <a:avLst/>
          </a:prstGeom>
          <a:noFill/>
        </p:spPr>
        <p:txBody>
          <a:bodyPr wrap="square" rtlCol="0">
            <a:spAutoFit/>
          </a:bodyPr>
          <a:lstStyle/>
          <a:p>
            <a:r>
              <a:rPr lang="en-US" sz="2400" dirty="0">
                <a:latin typeface="Cambria" panose="02040503050406030204" pitchFamily="18" charset="0"/>
              </a:rPr>
              <a:t>Wood waste can be recovered and processed to these finished products.</a:t>
            </a:r>
            <a:endParaRPr lang="en-SG" sz="2400" dirty="0">
              <a:latin typeface="Cambria" panose="02040503050406030204" pitchFamily="18" charset="0"/>
            </a:endParaRPr>
          </a:p>
        </p:txBody>
      </p:sp>
      <p:sp>
        <p:nvSpPr>
          <p:cNvPr id="13" name="TextBox 12"/>
          <p:cNvSpPr txBox="1"/>
          <p:nvPr/>
        </p:nvSpPr>
        <p:spPr>
          <a:xfrm>
            <a:off x="1066006" y="4507468"/>
            <a:ext cx="4734058" cy="369332"/>
          </a:xfrm>
          <a:prstGeom prst="rect">
            <a:avLst/>
          </a:prstGeom>
          <a:noFill/>
        </p:spPr>
        <p:txBody>
          <a:bodyPr wrap="square" rtlCol="0">
            <a:spAutoFit/>
          </a:bodyPr>
          <a:lstStyle/>
          <a:p>
            <a:r>
              <a:rPr lang="en-US" dirty="0">
                <a:latin typeface="Cambria" panose="02040503050406030204" pitchFamily="18" charset="0"/>
              </a:rPr>
              <a:t>Waste recovery, conserving virgin resources</a:t>
            </a:r>
            <a:endParaRPr lang="en-SG" dirty="0">
              <a:latin typeface="Cambria" panose="02040503050406030204" pitchFamily="18" charset="0"/>
            </a:endParaRPr>
          </a:p>
        </p:txBody>
      </p:sp>
      <p:cxnSp>
        <p:nvCxnSpPr>
          <p:cNvPr id="15" name="Straight Connector 14"/>
          <p:cNvCxnSpPr/>
          <p:nvPr/>
        </p:nvCxnSpPr>
        <p:spPr>
          <a:xfrm>
            <a:off x="5655890" y="4343400"/>
            <a:ext cx="0" cy="682525"/>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20594" y="4507468"/>
            <a:ext cx="4734058" cy="646331"/>
          </a:xfrm>
          <a:prstGeom prst="rect">
            <a:avLst/>
          </a:prstGeom>
          <a:noFill/>
        </p:spPr>
        <p:txBody>
          <a:bodyPr wrap="square" rtlCol="0">
            <a:spAutoFit/>
          </a:bodyPr>
          <a:lstStyle/>
          <a:p>
            <a:r>
              <a:rPr lang="en-US" dirty="0">
                <a:latin typeface="Cambria" panose="02040503050406030204" pitchFamily="18" charset="0"/>
              </a:rPr>
              <a:t>Prefabricated Units,</a:t>
            </a:r>
          </a:p>
          <a:p>
            <a:r>
              <a:rPr lang="en-US" dirty="0">
                <a:latin typeface="Cambria" panose="02040503050406030204" pitchFamily="18" charset="0"/>
              </a:rPr>
              <a:t>Reducing waste</a:t>
            </a:r>
            <a:endParaRPr lang="en-SG" dirty="0">
              <a:latin typeface="Cambria" panose="02040503050406030204" pitchFamily="18" charset="0"/>
            </a:endParaRPr>
          </a:p>
        </p:txBody>
      </p:sp>
      <p:cxnSp>
        <p:nvCxnSpPr>
          <p:cNvPr id="19" name="Straight Connector 18"/>
          <p:cNvCxnSpPr/>
          <p:nvPr/>
        </p:nvCxnSpPr>
        <p:spPr>
          <a:xfrm>
            <a:off x="8183692" y="4343400"/>
            <a:ext cx="0" cy="682525"/>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187623" y="4507468"/>
            <a:ext cx="4002790" cy="646331"/>
          </a:xfrm>
          <a:prstGeom prst="rect">
            <a:avLst/>
          </a:prstGeom>
          <a:noFill/>
        </p:spPr>
        <p:txBody>
          <a:bodyPr wrap="square" rtlCol="0">
            <a:spAutoFit/>
          </a:bodyPr>
          <a:lstStyle/>
          <a:p>
            <a:r>
              <a:rPr lang="en-US" dirty="0">
                <a:latin typeface="Cambria" panose="02040503050406030204" pitchFamily="18" charset="0"/>
              </a:rPr>
              <a:t>Rapidly renewable material. Reducing the pressure on existing resources</a:t>
            </a:r>
            <a:endParaRPr lang="en-SG" dirty="0">
              <a:latin typeface="Cambria" panose="02040503050406030204" pitchFamily="18" charset="0"/>
            </a:endParaRPr>
          </a:p>
        </p:txBody>
      </p:sp>
      <p:sp>
        <p:nvSpPr>
          <p:cNvPr id="21" name="TextBox 20"/>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62761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342900"/>
            <a:ext cx="8363743" cy="596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4173428" y="286436"/>
            <a:ext cx="11125200" cy="646331"/>
          </a:xfrm>
          <a:prstGeom prst="rect">
            <a:avLst/>
          </a:prstGeom>
          <a:noFill/>
        </p:spPr>
        <p:txBody>
          <a:bodyPr wrap="square" rtlCol="0">
            <a:spAutoFit/>
          </a:bodyPr>
          <a:lstStyle/>
          <a:p>
            <a:r>
              <a:rPr lang="en-US" sz="3600" b="1" dirty="0">
                <a:latin typeface="Cambria" panose="02040503050406030204" pitchFamily="18" charset="0"/>
              </a:rPr>
              <a:t>Wood Waste Processing</a:t>
            </a:r>
            <a:endParaRPr lang="en-SG" sz="3600" b="1" dirty="0">
              <a:latin typeface="Cambria" panose="02040503050406030204" pitchFamily="18" charset="0"/>
            </a:endParaRPr>
          </a:p>
        </p:txBody>
      </p:sp>
      <p:sp>
        <p:nvSpPr>
          <p:cNvPr id="5" name="TextBox 4"/>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207061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Stanley Loh\Desktop\greenmark\products_modularSMALL.jpg"/>
          <p:cNvPicPr>
            <a:picLocks noChangeAspect="1" noChangeArrowheads="1"/>
          </p:cNvPicPr>
          <p:nvPr/>
        </p:nvPicPr>
        <p:blipFill>
          <a:blip r:embed="rId2"/>
          <a:srcRect/>
          <a:stretch>
            <a:fillRect/>
          </a:stretch>
        </p:blipFill>
        <p:spPr bwMode="auto">
          <a:xfrm>
            <a:off x="1980406" y="1921078"/>
            <a:ext cx="3859777" cy="3015843"/>
          </a:xfrm>
          <a:prstGeom prst="rect">
            <a:avLst/>
          </a:prstGeom>
          <a:noFill/>
          <a:ln w="9525">
            <a:noFill/>
            <a:miter lim="800000"/>
            <a:headEnd/>
            <a:tailEnd/>
          </a:ln>
        </p:spPr>
      </p:pic>
      <p:pic>
        <p:nvPicPr>
          <p:cNvPr id="5" name="Picture 6"/>
          <p:cNvPicPr>
            <a:picLocks noChangeAspect="1" noChangeArrowheads="1"/>
          </p:cNvPicPr>
          <p:nvPr/>
        </p:nvPicPr>
        <p:blipFill>
          <a:blip r:embed="rId3"/>
          <a:srcRect/>
          <a:stretch>
            <a:fillRect/>
          </a:stretch>
        </p:blipFill>
        <p:spPr bwMode="auto">
          <a:xfrm>
            <a:off x="6096000" y="1939471"/>
            <a:ext cx="4342249" cy="3176688"/>
          </a:xfrm>
          <a:prstGeom prst="rect">
            <a:avLst/>
          </a:prstGeom>
          <a:noFill/>
          <a:ln w="9525">
            <a:noFill/>
            <a:miter lim="800000"/>
            <a:headEnd/>
            <a:tailEnd/>
          </a:ln>
        </p:spPr>
      </p:pic>
      <p:sp>
        <p:nvSpPr>
          <p:cNvPr id="6" name="TextBox 4"/>
          <p:cNvSpPr txBox="1">
            <a:spLocks noChangeArrowheads="1"/>
          </p:cNvSpPr>
          <p:nvPr/>
        </p:nvSpPr>
        <p:spPr bwMode="auto">
          <a:xfrm>
            <a:off x="1980406" y="4570903"/>
            <a:ext cx="2029449" cy="366018"/>
          </a:xfrm>
          <a:prstGeom prst="rect">
            <a:avLst/>
          </a:prstGeom>
          <a:solidFill>
            <a:srgbClr val="9BBB59"/>
          </a:solidFill>
          <a:ln w="9525">
            <a:noFill/>
            <a:miter lim="800000"/>
            <a:headEnd/>
            <a:tailEnd/>
          </a:ln>
        </p:spPr>
        <p:txBody>
          <a:bodyPr wrap="square" lIns="65298" tIns="32649" rIns="65298" bIns="32649">
            <a:spAutoFit/>
          </a:bodyPr>
          <a:lstStyle/>
          <a:p>
            <a:pPr>
              <a:lnSpc>
                <a:spcPct val="150000"/>
              </a:lnSpc>
            </a:pPr>
            <a:r>
              <a:rPr lang="en-US" sz="1300" b="1" dirty="0">
                <a:solidFill>
                  <a:schemeClr val="bg1"/>
                </a:solidFill>
              </a:rPr>
              <a:t>Recycled Carpet.</a:t>
            </a:r>
          </a:p>
        </p:txBody>
      </p:sp>
      <p:sp>
        <p:nvSpPr>
          <p:cNvPr id="7" name="TextBox 4"/>
          <p:cNvSpPr txBox="1">
            <a:spLocks noChangeArrowheads="1"/>
          </p:cNvSpPr>
          <p:nvPr/>
        </p:nvSpPr>
        <p:spPr bwMode="auto">
          <a:xfrm>
            <a:off x="7390606" y="4570903"/>
            <a:ext cx="2721239" cy="366018"/>
          </a:xfrm>
          <a:prstGeom prst="rect">
            <a:avLst/>
          </a:prstGeom>
          <a:solidFill>
            <a:srgbClr val="9BBB59"/>
          </a:solidFill>
          <a:ln w="9525">
            <a:noFill/>
            <a:miter lim="800000"/>
            <a:headEnd/>
            <a:tailEnd/>
          </a:ln>
        </p:spPr>
        <p:txBody>
          <a:bodyPr wrap="square" lIns="65298" tIns="32649" rIns="65298" bIns="32649">
            <a:spAutoFit/>
          </a:bodyPr>
          <a:lstStyle/>
          <a:p>
            <a:pPr>
              <a:lnSpc>
                <a:spcPct val="150000"/>
              </a:lnSpc>
            </a:pPr>
            <a:r>
              <a:rPr lang="en-US" sz="1300" b="1">
                <a:solidFill>
                  <a:schemeClr val="bg1"/>
                </a:solidFill>
              </a:rPr>
              <a:t>Precast Drain with RCA</a:t>
            </a:r>
          </a:p>
        </p:txBody>
      </p:sp>
      <p:sp>
        <p:nvSpPr>
          <p:cNvPr id="2" name="TextBox 1"/>
          <p:cNvSpPr txBox="1"/>
          <p:nvPr/>
        </p:nvSpPr>
        <p:spPr>
          <a:xfrm>
            <a:off x="1980406" y="5334000"/>
            <a:ext cx="3859777" cy="646331"/>
          </a:xfrm>
          <a:prstGeom prst="rect">
            <a:avLst/>
          </a:prstGeom>
          <a:noFill/>
        </p:spPr>
        <p:txBody>
          <a:bodyPr wrap="square" rtlCol="0">
            <a:spAutoFit/>
          </a:bodyPr>
          <a:lstStyle/>
          <a:p>
            <a:r>
              <a:rPr lang="en-US" dirty="0"/>
              <a:t>Reusing waste  and thereby extending the useful life of a product.</a:t>
            </a:r>
            <a:endParaRPr lang="en-SG" dirty="0"/>
          </a:p>
        </p:txBody>
      </p:sp>
      <p:sp>
        <p:nvSpPr>
          <p:cNvPr id="8" name="TextBox 7"/>
          <p:cNvSpPr txBox="1"/>
          <p:nvPr/>
        </p:nvSpPr>
        <p:spPr>
          <a:xfrm>
            <a:off x="6582933" y="5255173"/>
            <a:ext cx="3859777" cy="923330"/>
          </a:xfrm>
          <a:prstGeom prst="rect">
            <a:avLst/>
          </a:prstGeom>
          <a:noFill/>
        </p:spPr>
        <p:txBody>
          <a:bodyPr wrap="square" rtlCol="0">
            <a:spAutoFit/>
          </a:bodyPr>
          <a:lstStyle/>
          <a:p>
            <a:r>
              <a:rPr lang="en-US" dirty="0"/>
              <a:t>Prefabricated component, made to exact dimensions, so as to ensure no waste on site.</a:t>
            </a:r>
            <a:endParaRPr lang="en-SG" dirty="0"/>
          </a:p>
        </p:txBody>
      </p:sp>
      <p:sp>
        <p:nvSpPr>
          <p:cNvPr id="9" name="TextBox 8"/>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729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3" y="1676400"/>
            <a:ext cx="8985292" cy="3704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srcRect/>
          <a:stretch>
            <a:fillRect/>
          </a:stretch>
        </p:blipFill>
        <p:spPr bwMode="auto">
          <a:xfrm>
            <a:off x="6229508" y="1673285"/>
            <a:ext cx="5580698" cy="3707388"/>
          </a:xfrm>
          <a:prstGeom prst="rect">
            <a:avLst/>
          </a:prstGeom>
          <a:noFill/>
          <a:ln w="9525">
            <a:noFill/>
            <a:miter lim="800000"/>
            <a:headEnd/>
            <a:tailEnd/>
          </a:ln>
          <a:effectLst/>
        </p:spPr>
      </p:pic>
      <p:sp>
        <p:nvSpPr>
          <p:cNvPr id="6" name="TextBox 5"/>
          <p:cNvSpPr txBox="1"/>
          <p:nvPr/>
        </p:nvSpPr>
        <p:spPr>
          <a:xfrm>
            <a:off x="6233795" y="5410200"/>
            <a:ext cx="5867400" cy="646331"/>
          </a:xfrm>
          <a:prstGeom prst="rect">
            <a:avLst/>
          </a:prstGeom>
          <a:noFill/>
        </p:spPr>
        <p:txBody>
          <a:bodyPr wrap="square" rtlCol="1">
            <a:spAutoFit/>
          </a:bodyPr>
          <a:lstStyle/>
          <a:p>
            <a:r>
              <a:rPr lang="en-US" dirty="0"/>
              <a:t>Prefabricated steel sections do not generate any waste at the site.</a:t>
            </a:r>
            <a:endParaRPr lang="ar-KW" dirty="0"/>
          </a:p>
        </p:txBody>
      </p:sp>
      <p:sp>
        <p:nvSpPr>
          <p:cNvPr id="8" name="TextBox 7"/>
          <p:cNvSpPr txBox="1"/>
          <p:nvPr/>
        </p:nvSpPr>
        <p:spPr>
          <a:xfrm>
            <a:off x="204158" y="5410200"/>
            <a:ext cx="5867400" cy="369332"/>
          </a:xfrm>
          <a:prstGeom prst="rect">
            <a:avLst/>
          </a:prstGeom>
          <a:noFill/>
        </p:spPr>
        <p:txBody>
          <a:bodyPr wrap="square" rtlCol="1">
            <a:spAutoFit/>
          </a:bodyPr>
          <a:lstStyle/>
          <a:p>
            <a:r>
              <a:rPr lang="en-US" dirty="0"/>
              <a:t>Scrap collection for recycling.</a:t>
            </a:r>
            <a:endParaRPr lang="ar-KW" dirty="0"/>
          </a:p>
        </p:txBody>
      </p:sp>
      <p:sp>
        <p:nvSpPr>
          <p:cNvPr id="7" name="TextBox 6"/>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312134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21" y="2286000"/>
            <a:ext cx="10971372" cy="1143000"/>
          </a:xfrm>
        </p:spPr>
        <p:txBody>
          <a:bodyPr>
            <a:noAutofit/>
          </a:bodyPr>
          <a:lstStyle/>
          <a:p>
            <a:r>
              <a:rPr lang="en-US" sz="5400" dirty="0">
                <a:latin typeface="Cambria" panose="02040503050406030204" pitchFamily="18" charset="0"/>
              </a:rPr>
              <a:t>7. Infinite finite Resources</a:t>
            </a:r>
            <a:endParaRPr lang="en-SG" sz="5400" dirty="0">
              <a:latin typeface="Cambria" panose="02040503050406030204" pitchFamily="18" charset="0"/>
            </a:endParaRPr>
          </a:p>
        </p:txBody>
      </p:sp>
      <p:sp>
        <p:nvSpPr>
          <p:cNvPr id="3" name="TextBox 2"/>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76324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21" y="-30162"/>
            <a:ext cx="10971372" cy="1143000"/>
          </a:xfrm>
        </p:spPr>
        <p:txBody>
          <a:bodyPr/>
          <a:lstStyle/>
          <a:p>
            <a:r>
              <a:rPr lang="en-US" b="1" dirty="0">
                <a:solidFill>
                  <a:schemeClr val="tx1">
                    <a:lumMod val="65000"/>
                    <a:lumOff val="35000"/>
                  </a:schemeClr>
                </a:solidFill>
                <a:latin typeface="Cambria" panose="02040503050406030204" pitchFamily="18" charset="0"/>
              </a:rPr>
              <a:t>Modular Construction</a:t>
            </a:r>
            <a:endParaRPr lang="en-SG" b="1" dirty="0">
              <a:solidFill>
                <a:schemeClr val="tx1">
                  <a:lumMod val="65000"/>
                  <a:lumOff val="35000"/>
                </a:schemeClr>
              </a:solidFill>
              <a:latin typeface="Cambria" panose="02040503050406030204" pitchFamily="18" charset="0"/>
            </a:endParaRPr>
          </a:p>
        </p:txBody>
      </p:sp>
      <p:pic>
        <p:nvPicPr>
          <p:cNvPr id="2050" name="Picture 2" descr="http://upload.wikimedia.org/wikipedia/commons/1/17/Horyu-ji11s3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006" y="993742"/>
            <a:ext cx="4064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odular.org/images/proces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406" y="993742"/>
            <a:ext cx="3657600" cy="2740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homedsgn.com/wp-content/uploads/2011/04/Tim-Palen-Studio-31.jpg"/>
          <p:cNvPicPr>
            <a:picLocks noChangeAspect="1" noChangeArrowheads="1"/>
          </p:cNvPicPr>
          <p:nvPr/>
        </p:nvPicPr>
        <p:blipFill rotWithShape="1">
          <a:blip r:embed="rId5">
            <a:extLst>
              <a:ext uri="{28A0092B-C50C-407E-A947-70E740481C1C}">
                <a14:useLocalDpi xmlns:a14="http://schemas.microsoft.com/office/drawing/2010/main" val="0"/>
              </a:ext>
            </a:extLst>
          </a:blip>
          <a:srcRect l="12606" r="11887"/>
          <a:stretch/>
        </p:blipFill>
        <p:spPr bwMode="auto">
          <a:xfrm>
            <a:off x="8543442" y="993742"/>
            <a:ext cx="3266764" cy="2740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006" y="4343400"/>
            <a:ext cx="11277600" cy="369332"/>
          </a:xfrm>
          <a:prstGeom prst="rect">
            <a:avLst/>
          </a:prstGeom>
          <a:noFill/>
        </p:spPr>
        <p:txBody>
          <a:bodyPr wrap="square" rtlCol="0">
            <a:spAutoFit/>
          </a:bodyPr>
          <a:lstStyle/>
          <a:p>
            <a:endParaRPr lang="en-SG" dirty="0"/>
          </a:p>
        </p:txBody>
      </p:sp>
      <p:sp>
        <p:nvSpPr>
          <p:cNvPr id="5" name="TextBox 4"/>
          <p:cNvSpPr txBox="1"/>
          <p:nvPr/>
        </p:nvSpPr>
        <p:spPr>
          <a:xfrm>
            <a:off x="304006" y="3962400"/>
            <a:ext cx="11506200" cy="2677656"/>
          </a:xfrm>
          <a:prstGeom prst="rect">
            <a:avLst/>
          </a:prstGeom>
          <a:noFill/>
        </p:spPr>
        <p:txBody>
          <a:bodyPr wrap="square" rtlCol="0">
            <a:spAutoFit/>
          </a:bodyPr>
          <a:lstStyle/>
          <a:p>
            <a:r>
              <a:rPr lang="en-US" sz="2800" dirty="0">
                <a:solidFill>
                  <a:schemeClr val="tx1">
                    <a:lumMod val="65000"/>
                    <a:lumOff val="35000"/>
                  </a:schemeClr>
                </a:solidFill>
                <a:latin typeface="Cambria" panose="02040503050406030204" pitchFamily="18" charset="0"/>
              </a:rPr>
              <a:t>Modular construction refers to prefabricated buildings that helps to design out waste through efficient planning and design.</a:t>
            </a:r>
          </a:p>
          <a:p>
            <a:r>
              <a:rPr lang="en-US" sz="2800" dirty="0">
                <a:solidFill>
                  <a:schemeClr val="tx1">
                    <a:lumMod val="65000"/>
                    <a:lumOff val="35000"/>
                  </a:schemeClr>
                </a:solidFill>
                <a:latin typeface="Cambria" panose="02040503050406030204" pitchFamily="18" charset="0"/>
              </a:rPr>
              <a:t>The historic Japanese temples exhibited modular characteristics by which any part of the building could be replaced or maintained individually, which increased the useful life of the whole building as well as reducing wastage.</a:t>
            </a:r>
            <a:endParaRPr lang="en-SG" sz="2800" dirty="0">
              <a:solidFill>
                <a:schemeClr val="tx1">
                  <a:lumMod val="65000"/>
                  <a:lumOff val="35000"/>
                </a:schemeClr>
              </a:solidFill>
              <a:latin typeface="Cambria" panose="02040503050406030204" pitchFamily="18" charset="0"/>
            </a:endParaRPr>
          </a:p>
        </p:txBody>
      </p:sp>
      <p:sp>
        <p:nvSpPr>
          <p:cNvPr id="8" name="TextBox 7"/>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3988210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599408" y="-1"/>
            <a:ext cx="3200399" cy="338459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1599407" y="3118465"/>
            <a:ext cx="3200400" cy="3739535"/>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9163239" y="3276600"/>
            <a:ext cx="2111964" cy="35814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5028407" y="-1"/>
            <a:ext cx="6248399" cy="3299013"/>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a:srcRect/>
          <a:stretch>
            <a:fillRect/>
          </a:stretch>
        </p:blipFill>
        <p:spPr bwMode="auto">
          <a:xfrm>
            <a:off x="5028407" y="3276600"/>
            <a:ext cx="4134832" cy="3581400"/>
          </a:xfrm>
          <a:prstGeom prst="rect">
            <a:avLst/>
          </a:prstGeom>
          <a:noFill/>
          <a:ln w="9525">
            <a:noFill/>
            <a:miter lim="800000"/>
            <a:headEnd/>
            <a:tailEnd/>
          </a:ln>
          <a:effectLst/>
        </p:spPr>
      </p:pic>
      <p:sp>
        <p:nvSpPr>
          <p:cNvPr id="9" name="TextBox 8"/>
          <p:cNvSpPr txBox="1"/>
          <p:nvPr/>
        </p:nvSpPr>
        <p:spPr>
          <a:xfrm rot="16200000">
            <a:off x="-1987317" y="2628782"/>
            <a:ext cx="7772400" cy="769441"/>
          </a:xfrm>
          <a:prstGeom prst="rect">
            <a:avLst/>
          </a:prstGeom>
          <a:noFill/>
        </p:spPr>
        <p:txBody>
          <a:bodyPr wrap="square" rtlCol="1">
            <a:spAutoFit/>
          </a:bodyPr>
          <a:lstStyle/>
          <a:p>
            <a:r>
              <a:rPr lang="en-US" sz="4400" b="1" dirty="0">
                <a:solidFill>
                  <a:schemeClr val="bg1"/>
                </a:solidFill>
              </a:rPr>
              <a:t>Prefabricated staircase</a:t>
            </a:r>
            <a:endParaRPr lang="ar-KW" sz="4400" b="1" dirty="0">
              <a:solidFill>
                <a:schemeClr val="bg1"/>
              </a:solidFill>
            </a:endParaRPr>
          </a:p>
        </p:txBody>
      </p:sp>
      <p:sp>
        <p:nvSpPr>
          <p:cNvPr id="10" name="TextBox 9"/>
          <p:cNvSpPr txBox="1"/>
          <p:nvPr/>
        </p:nvSpPr>
        <p:spPr>
          <a:xfrm>
            <a:off x="6247606" y="2659559"/>
            <a:ext cx="7772400" cy="707886"/>
          </a:xfrm>
          <a:prstGeom prst="rect">
            <a:avLst/>
          </a:prstGeom>
          <a:noFill/>
        </p:spPr>
        <p:txBody>
          <a:bodyPr wrap="square" rtlCol="1">
            <a:spAutoFit/>
          </a:bodyPr>
          <a:lstStyle/>
          <a:p>
            <a:r>
              <a:rPr lang="en-US" sz="4000" b="1" dirty="0">
                <a:solidFill>
                  <a:schemeClr val="bg1"/>
                </a:solidFill>
              </a:rPr>
              <a:t>Prefabricated steel roof</a:t>
            </a:r>
            <a:endParaRPr lang="ar-KW" sz="4000" b="1" dirty="0">
              <a:solidFill>
                <a:schemeClr val="bg1"/>
              </a:solidFill>
            </a:endParaRPr>
          </a:p>
        </p:txBody>
      </p:sp>
      <p:sp>
        <p:nvSpPr>
          <p:cNvPr id="13" name="TextBox 12"/>
          <p:cNvSpPr txBox="1"/>
          <p:nvPr/>
        </p:nvSpPr>
        <p:spPr>
          <a:xfrm>
            <a:off x="5046744" y="6290103"/>
            <a:ext cx="6553200" cy="707886"/>
          </a:xfrm>
          <a:prstGeom prst="rect">
            <a:avLst/>
          </a:prstGeom>
          <a:noFill/>
        </p:spPr>
        <p:txBody>
          <a:bodyPr wrap="square" rtlCol="1">
            <a:spAutoFit/>
          </a:bodyPr>
          <a:lstStyle/>
          <a:p>
            <a:r>
              <a:rPr lang="en-US" sz="4000" b="1" dirty="0">
                <a:solidFill>
                  <a:schemeClr val="bg1"/>
                </a:solidFill>
              </a:rPr>
              <a:t>Prefabricated bathroom unit</a:t>
            </a:r>
            <a:endParaRPr lang="ar-KW" sz="4000" b="1" dirty="0">
              <a:solidFill>
                <a:schemeClr val="bg1"/>
              </a:solidFill>
            </a:endParaRPr>
          </a:p>
        </p:txBody>
      </p:sp>
    </p:spTree>
    <p:extLst>
      <p:ext uri="{BB962C8B-B14F-4D97-AF65-F5344CB8AC3E}">
        <p14:creationId xmlns:p14="http://schemas.microsoft.com/office/powerpoint/2010/main" val="237488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006" y="4114800"/>
            <a:ext cx="3084178" cy="461665"/>
          </a:xfrm>
          <a:prstGeom prst="rect">
            <a:avLst/>
          </a:prstGeom>
        </p:spPr>
        <p:txBody>
          <a:bodyPr wrap="none">
            <a:spAutoFit/>
          </a:bodyPr>
          <a:lstStyle/>
          <a:p>
            <a:r>
              <a:rPr lang="en-US" sz="2400" b="1" dirty="0"/>
              <a:t>Prefabricated Parapets</a:t>
            </a:r>
            <a:endParaRPr lang="ar-KW" sz="2400" dirty="0"/>
          </a:p>
        </p:txBody>
      </p:sp>
      <p:pic>
        <p:nvPicPr>
          <p:cNvPr id="2050" name="Picture 2"/>
          <p:cNvPicPr>
            <a:picLocks noChangeAspect="1" noChangeArrowheads="1"/>
          </p:cNvPicPr>
          <p:nvPr/>
        </p:nvPicPr>
        <p:blipFill>
          <a:blip r:embed="rId3"/>
          <a:srcRect/>
          <a:stretch>
            <a:fillRect/>
          </a:stretch>
        </p:blipFill>
        <p:spPr bwMode="auto">
          <a:xfrm>
            <a:off x="837406" y="990600"/>
            <a:ext cx="2638425" cy="30289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3504406" y="990600"/>
            <a:ext cx="4499429" cy="3048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8076406" y="990600"/>
            <a:ext cx="3209636" cy="3048000"/>
          </a:xfrm>
          <a:prstGeom prst="rect">
            <a:avLst/>
          </a:prstGeom>
          <a:noFill/>
          <a:ln w="9525">
            <a:noFill/>
            <a:miter lim="800000"/>
            <a:headEnd/>
            <a:tailEnd/>
          </a:ln>
          <a:effectLst/>
        </p:spPr>
      </p:pic>
      <p:sp>
        <p:nvSpPr>
          <p:cNvPr id="8" name="Rectangle 7"/>
          <p:cNvSpPr/>
          <p:nvPr/>
        </p:nvSpPr>
        <p:spPr>
          <a:xfrm>
            <a:off x="685006" y="4495800"/>
            <a:ext cx="10744200" cy="1569660"/>
          </a:xfrm>
          <a:prstGeom prst="rect">
            <a:avLst/>
          </a:prstGeom>
        </p:spPr>
        <p:txBody>
          <a:bodyPr wrap="square">
            <a:spAutoFit/>
          </a:bodyPr>
          <a:lstStyle/>
          <a:p>
            <a:r>
              <a:rPr lang="en-US" sz="2400" dirty="0"/>
              <a:t>Parapets and railings can be designed to facilitate ease of construction and to achieve higher quality finished products. The use of metal railings or glass parapets can achieve practical and environmentally friendly design as well as enable effective design and construction work onsite.</a:t>
            </a:r>
          </a:p>
        </p:txBody>
      </p:sp>
      <p:sp>
        <p:nvSpPr>
          <p:cNvPr id="7" name="TextBox 6"/>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2847075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4" descr="http://officerofthewatch.files.wordpress.com/2012/12/2013-01-01-measuring-ships-energy-efficiency-figure-1.jpg?w=6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5" name="TextBox 4"/>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cxnSp>
        <p:nvCxnSpPr>
          <p:cNvPr id="7" name="Straight Connector 6"/>
          <p:cNvCxnSpPr/>
          <p:nvPr/>
        </p:nvCxnSpPr>
        <p:spPr>
          <a:xfrm>
            <a:off x="6552406" y="160338"/>
            <a:ext cx="0" cy="62404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05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346937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588188" y="6588977"/>
            <a:ext cx="2523448" cy="261610"/>
          </a:xfrm>
          <a:prstGeom prst="rect">
            <a:avLst/>
          </a:prstGeom>
          <a:noFill/>
        </p:spPr>
        <p:txBody>
          <a:bodyPr wrap="none" rtlCol="0">
            <a:spAutoFit/>
          </a:bodyPr>
          <a:lstStyle/>
          <a:p>
            <a:r>
              <a:rPr lang="en-SG" sz="1100" i="1" dirty="0">
                <a:solidFill>
                  <a:schemeClr val="bg1"/>
                </a:solidFill>
              </a:rPr>
              <a:t>©Singapore Green Building Council 2014</a:t>
            </a:r>
          </a:p>
        </p:txBody>
      </p:sp>
    </p:spTree>
    <p:extLst>
      <p:ext uri="{BB962C8B-B14F-4D97-AF65-F5344CB8AC3E}">
        <p14:creationId xmlns:p14="http://schemas.microsoft.com/office/powerpoint/2010/main" val="322528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90406" y="2286000"/>
            <a:ext cx="1905000" cy="830997"/>
          </a:xfrm>
          <a:prstGeom prst="rect">
            <a:avLst/>
          </a:prstGeom>
          <a:noFill/>
        </p:spPr>
        <p:txBody>
          <a:bodyPr wrap="square" rtlCol="0">
            <a:spAutoFit/>
          </a:bodyPr>
          <a:lstStyle/>
          <a:p>
            <a:r>
              <a:rPr lang="en-US" sz="4800" b="1" dirty="0">
                <a:solidFill>
                  <a:schemeClr val="tx1">
                    <a:lumMod val="50000"/>
                    <a:lumOff val="50000"/>
                  </a:schemeClr>
                </a:solidFill>
                <a:latin typeface="Cambria" panose="02040503050406030204" pitchFamily="18" charset="0"/>
              </a:rPr>
              <a:t>&amp;</a:t>
            </a:r>
            <a:endParaRPr lang="en-SG" sz="4800" b="1" dirty="0">
              <a:solidFill>
                <a:schemeClr val="tx1">
                  <a:lumMod val="50000"/>
                  <a:lumOff val="50000"/>
                </a:schemeClr>
              </a:solidFill>
              <a:latin typeface="Cambria" panose="02040503050406030204" pitchFamily="18" charset="0"/>
            </a:endParaRPr>
          </a:p>
        </p:txBody>
      </p:sp>
      <p:sp>
        <p:nvSpPr>
          <p:cNvPr id="3" name="TextBox 2"/>
          <p:cNvSpPr txBox="1"/>
          <p:nvPr/>
        </p:nvSpPr>
        <p:spPr>
          <a:xfrm>
            <a:off x="9524205" y="6629399"/>
            <a:ext cx="2666207" cy="261610"/>
          </a:xfrm>
          <a:prstGeom prst="rect">
            <a:avLst/>
          </a:prstGeom>
          <a:noFill/>
        </p:spPr>
        <p:txBody>
          <a:bodyPr wrap="square" rtlCol="0">
            <a:spAutoFit/>
          </a:bodyPr>
          <a:lstStyle/>
          <a:p>
            <a:r>
              <a:rPr lang="en-SG" sz="1100" i="1" dirty="0"/>
              <a:t>©Singapore Green Building Council 2014</a:t>
            </a:r>
          </a:p>
        </p:txBody>
      </p:sp>
    </p:spTree>
    <p:extLst>
      <p:ext uri="{BB962C8B-B14F-4D97-AF65-F5344CB8AC3E}">
        <p14:creationId xmlns:p14="http://schemas.microsoft.com/office/powerpoint/2010/main" val="400039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 name="Straight Connector 9"/>
          <p:cNvCxnSpPr/>
          <p:nvPr/>
        </p:nvCxnSpPr>
        <p:spPr>
          <a:xfrm>
            <a:off x="4373829" y="1752600"/>
            <a:ext cx="7816584" cy="762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73828" y="4440442"/>
            <a:ext cx="7816585"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08" name="Picture 12" descr="http://cdn.coastalcare.org/wp-content/images/issues/beach-sand-mining/sand-mining-near-larac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2" y="-67444"/>
            <a:ext cx="2539874" cy="1851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goudacement.com/images/contractor-cem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83"/>
          <a:stretch/>
        </p:blipFill>
        <p:spPr bwMode="auto">
          <a:xfrm>
            <a:off x="-163596" y="4379488"/>
            <a:ext cx="4556612" cy="257790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t2.gstatic.com/images?q=tbn:ANd9GcSkWkG-pNXNJHbS-Fe4Nq4WPR4aScEkbqKcGZ4MPem-k_oH8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295" y="11506"/>
            <a:ext cx="2753770" cy="18161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05965" y="1080366"/>
            <a:ext cx="2729198"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rPr>
              <a:t>Sand,</a:t>
            </a:r>
            <a:endParaRPr lang="en-SG" sz="2800" b="1" dirty="0">
              <a:solidFill>
                <a:schemeClr val="bg1"/>
              </a:solidFill>
              <a:latin typeface="Cambria" panose="02040503050406030204" pitchFamily="18" charset="0"/>
            </a:endParaRPr>
          </a:p>
        </p:txBody>
      </p:sp>
      <p:sp>
        <p:nvSpPr>
          <p:cNvPr id="11" name="TextBox 10"/>
          <p:cNvSpPr txBox="1"/>
          <p:nvPr/>
        </p:nvSpPr>
        <p:spPr>
          <a:xfrm>
            <a:off x="1071868" y="11505"/>
            <a:ext cx="1130684" cy="523220"/>
          </a:xfrm>
          <a:prstGeom prst="rect">
            <a:avLst/>
          </a:prstGeom>
          <a:noFill/>
        </p:spPr>
        <p:txBody>
          <a:bodyPr wrap="square" rtlCol="0">
            <a:spAutoFit/>
          </a:bodyPr>
          <a:lstStyle/>
          <a:p>
            <a:r>
              <a:rPr lang="en-US" sz="2800" dirty="0">
                <a:solidFill>
                  <a:schemeClr val="bg1"/>
                </a:solidFill>
                <a:latin typeface="Cambria" panose="02040503050406030204" pitchFamily="18" charset="0"/>
              </a:rPr>
              <a:t>Iron</a:t>
            </a:r>
            <a:endParaRPr lang="en-SG" sz="2800" dirty="0">
              <a:solidFill>
                <a:schemeClr val="bg1"/>
              </a:solidFill>
              <a:latin typeface="Cambria" panose="02040503050406030204" pitchFamily="18" charset="0"/>
            </a:endParaRPr>
          </a:p>
        </p:txBody>
      </p:sp>
      <p:sp>
        <p:nvSpPr>
          <p:cNvPr id="6" name="AutoShape 24" descr="http://captainkimo.com/wp-content/uploads/2014/01/Plums-of-Smoke-from-Factory.jpg"/>
          <p:cNvSpPr>
            <a:spLocks noChangeAspect="1" noChangeArrowheads="1"/>
          </p:cNvSpPr>
          <p:nvPr/>
        </p:nvSpPr>
        <p:spPr bwMode="auto">
          <a:xfrm>
            <a:off x="155555" y="-144463"/>
            <a:ext cx="30476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13" name="Picture 26" descr="http://static.guim.co.uk/sys-images/Guardian/Pix/pictures/2009/3/17/1237297243210/factory-smoke-pollution-g-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7" y="1760222"/>
            <a:ext cx="4466453" cy="26802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upload.wikimedia.org/wikipedia/commons/e/e0/Limestone_quarr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573"/>
          <a:stretch/>
        </p:blipFill>
        <p:spPr bwMode="auto">
          <a:xfrm>
            <a:off x="2436466" y="7937"/>
            <a:ext cx="1956550" cy="1775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6466" y="27615"/>
            <a:ext cx="2729198" cy="523220"/>
          </a:xfrm>
          <a:prstGeom prst="rect">
            <a:avLst/>
          </a:prstGeom>
          <a:noFill/>
        </p:spPr>
        <p:txBody>
          <a:bodyPr wrap="square" rtlCol="0">
            <a:spAutoFit/>
          </a:bodyPr>
          <a:lstStyle/>
          <a:p>
            <a:r>
              <a:rPr lang="en-US" sz="2800" dirty="0">
                <a:solidFill>
                  <a:schemeClr val="bg1"/>
                </a:solidFill>
                <a:latin typeface="Cambria" panose="02040503050406030204" pitchFamily="18" charset="0"/>
              </a:rPr>
              <a:t>Limestone</a:t>
            </a:r>
            <a:endParaRPr lang="en-SG" sz="2800" dirty="0">
              <a:solidFill>
                <a:schemeClr val="bg1"/>
              </a:solidFill>
              <a:latin typeface="Cambria" panose="02040503050406030204" pitchFamily="18" charset="0"/>
            </a:endParaRPr>
          </a:p>
        </p:txBody>
      </p:sp>
      <p:sp>
        <p:nvSpPr>
          <p:cNvPr id="14" name="TextBox 13"/>
          <p:cNvSpPr txBox="1"/>
          <p:nvPr/>
        </p:nvSpPr>
        <p:spPr>
          <a:xfrm>
            <a:off x="-73437" y="33926"/>
            <a:ext cx="1025906" cy="523220"/>
          </a:xfrm>
          <a:prstGeom prst="rect">
            <a:avLst/>
          </a:prstGeom>
          <a:noFill/>
        </p:spPr>
        <p:txBody>
          <a:bodyPr wrap="square" rtlCol="0">
            <a:spAutoFit/>
          </a:bodyPr>
          <a:lstStyle/>
          <a:p>
            <a:r>
              <a:rPr lang="en-US" sz="2800" dirty="0">
                <a:solidFill>
                  <a:schemeClr val="bg1"/>
                </a:solidFill>
                <a:latin typeface="Cambria" panose="02040503050406030204" pitchFamily="18" charset="0"/>
              </a:rPr>
              <a:t>Sand</a:t>
            </a:r>
            <a:endParaRPr lang="en-SG" sz="2800" dirty="0">
              <a:solidFill>
                <a:schemeClr val="bg1"/>
              </a:solidFill>
              <a:latin typeface="Cambria" panose="02040503050406030204" pitchFamily="18" charset="0"/>
            </a:endParaRPr>
          </a:p>
        </p:txBody>
      </p:sp>
      <p:sp>
        <p:nvSpPr>
          <p:cNvPr id="15" name="TextBox 14"/>
          <p:cNvSpPr txBox="1"/>
          <p:nvPr/>
        </p:nvSpPr>
        <p:spPr>
          <a:xfrm>
            <a:off x="12086" y="3808675"/>
            <a:ext cx="4380930" cy="523220"/>
          </a:xfrm>
          <a:prstGeom prst="rect">
            <a:avLst/>
          </a:prstGeom>
          <a:noFill/>
        </p:spPr>
        <p:txBody>
          <a:bodyPr wrap="square" rtlCol="0">
            <a:spAutoFit/>
          </a:bodyPr>
          <a:lstStyle/>
          <a:p>
            <a:r>
              <a:rPr lang="en-US" sz="2800" dirty="0">
                <a:solidFill>
                  <a:schemeClr val="bg1"/>
                </a:solidFill>
                <a:latin typeface="Cambria" panose="02040503050406030204" pitchFamily="18" charset="0"/>
              </a:rPr>
              <a:t>Energy intensive</a:t>
            </a:r>
            <a:endParaRPr lang="en-SG" sz="2800" dirty="0">
              <a:solidFill>
                <a:schemeClr val="bg1"/>
              </a:solidFill>
              <a:latin typeface="Cambria" panose="02040503050406030204" pitchFamily="18" charset="0"/>
            </a:endParaRPr>
          </a:p>
        </p:txBody>
      </p:sp>
      <p:sp>
        <p:nvSpPr>
          <p:cNvPr id="16" name="TextBox 15"/>
          <p:cNvSpPr txBox="1"/>
          <p:nvPr/>
        </p:nvSpPr>
        <p:spPr>
          <a:xfrm>
            <a:off x="12086" y="6281139"/>
            <a:ext cx="4380930" cy="523220"/>
          </a:xfrm>
          <a:prstGeom prst="rect">
            <a:avLst/>
          </a:prstGeom>
          <a:noFill/>
        </p:spPr>
        <p:txBody>
          <a:bodyPr wrap="square" rtlCol="0">
            <a:spAutoFit/>
          </a:bodyPr>
          <a:lstStyle/>
          <a:p>
            <a:pPr algn="r"/>
            <a:r>
              <a:rPr lang="en-US" sz="2800" b="1" dirty="0">
                <a:solidFill>
                  <a:schemeClr val="bg1"/>
                </a:solidFill>
                <a:latin typeface="Cambria" panose="02040503050406030204" pitchFamily="18" charset="0"/>
              </a:rPr>
              <a:t>Cement concrete</a:t>
            </a:r>
            <a:endParaRPr lang="en-SG" sz="2800" b="1" dirty="0">
              <a:solidFill>
                <a:schemeClr val="bg1"/>
              </a:solidFill>
              <a:latin typeface="Cambria" panose="02040503050406030204" pitchFamily="18" charset="0"/>
            </a:endParaRPr>
          </a:p>
        </p:txBody>
      </p:sp>
      <p:sp>
        <p:nvSpPr>
          <p:cNvPr id="2" name="TextBox 1"/>
          <p:cNvSpPr txBox="1"/>
          <p:nvPr/>
        </p:nvSpPr>
        <p:spPr>
          <a:xfrm>
            <a:off x="4373829" y="1032754"/>
            <a:ext cx="5813189" cy="769441"/>
          </a:xfrm>
          <a:prstGeom prst="rect">
            <a:avLst/>
          </a:prstGeom>
          <a:noFill/>
        </p:spPr>
        <p:txBody>
          <a:bodyPr wrap="square" rtlCol="0">
            <a:spAutoFit/>
          </a:bodyPr>
          <a:lstStyle/>
          <a:p>
            <a:r>
              <a:rPr lang="en-US" sz="4400" dirty="0">
                <a:solidFill>
                  <a:schemeClr val="tx1">
                    <a:lumMod val="50000"/>
                    <a:lumOff val="50000"/>
                  </a:schemeClr>
                </a:solidFill>
                <a:latin typeface="Cambria" panose="02040503050406030204" pitchFamily="18" charset="0"/>
              </a:rPr>
              <a:t>Raw Materials</a:t>
            </a:r>
            <a:endParaRPr lang="en-SG" sz="4400" dirty="0">
              <a:solidFill>
                <a:schemeClr val="tx1">
                  <a:lumMod val="50000"/>
                  <a:lumOff val="50000"/>
                </a:schemeClr>
              </a:solidFill>
              <a:latin typeface="Cambria" panose="02040503050406030204" pitchFamily="18" charset="0"/>
            </a:endParaRPr>
          </a:p>
        </p:txBody>
      </p:sp>
      <p:sp>
        <p:nvSpPr>
          <p:cNvPr id="3" name="TextBox 2"/>
          <p:cNvSpPr txBox="1"/>
          <p:nvPr/>
        </p:nvSpPr>
        <p:spPr>
          <a:xfrm>
            <a:off x="7947185" y="1219200"/>
            <a:ext cx="3329621" cy="461665"/>
          </a:xfrm>
          <a:prstGeom prst="rect">
            <a:avLst/>
          </a:prstGeom>
          <a:noFill/>
        </p:spPr>
        <p:txBody>
          <a:bodyPr wrap="square" rtlCol="0">
            <a:spAutoFit/>
          </a:bodyPr>
          <a:lstStyle/>
          <a:p>
            <a:r>
              <a:rPr lang="en-US" sz="2400" dirty="0">
                <a:solidFill>
                  <a:schemeClr val="tx1">
                    <a:lumMod val="50000"/>
                    <a:lumOff val="50000"/>
                  </a:schemeClr>
                </a:solidFill>
                <a:latin typeface="Cambria" panose="02040503050406030204" pitchFamily="18" charset="0"/>
              </a:rPr>
              <a:t>mined from earth</a:t>
            </a:r>
            <a:endParaRPr lang="en-SG" sz="2400" dirty="0">
              <a:solidFill>
                <a:schemeClr val="tx1">
                  <a:lumMod val="50000"/>
                  <a:lumOff val="50000"/>
                </a:schemeClr>
              </a:solidFill>
              <a:latin typeface="Cambria" panose="02040503050406030204" pitchFamily="18" charset="0"/>
            </a:endParaRPr>
          </a:p>
        </p:txBody>
      </p:sp>
      <p:sp>
        <p:nvSpPr>
          <p:cNvPr id="5" name="TextBox 4"/>
          <p:cNvSpPr txBox="1"/>
          <p:nvPr/>
        </p:nvSpPr>
        <p:spPr>
          <a:xfrm>
            <a:off x="4585051" y="2333767"/>
            <a:ext cx="7314248" cy="1261884"/>
          </a:xfrm>
          <a:prstGeom prst="rect">
            <a:avLst/>
          </a:prstGeom>
          <a:noFill/>
        </p:spPr>
        <p:txBody>
          <a:bodyPr wrap="square" rtlCol="0">
            <a:spAutoFit/>
          </a:bodyPr>
          <a:lstStyle/>
          <a:p>
            <a:r>
              <a:rPr lang="en-US" b="1" dirty="0">
                <a:solidFill>
                  <a:schemeClr val="tx1">
                    <a:lumMod val="50000"/>
                    <a:lumOff val="50000"/>
                  </a:schemeClr>
                </a:solidFill>
                <a:latin typeface="Cambria" panose="02040503050406030204" pitchFamily="18" charset="0"/>
              </a:rPr>
              <a:t>When processed through </a:t>
            </a:r>
            <a:r>
              <a:rPr lang="en-US" sz="3600" b="1" dirty="0">
                <a:solidFill>
                  <a:srgbClr val="FF0000"/>
                </a:solidFill>
                <a:latin typeface="Cambria" panose="02040503050406030204" pitchFamily="18" charset="0"/>
              </a:rPr>
              <a:t>energy intensive</a:t>
            </a:r>
            <a:r>
              <a:rPr lang="en-US" sz="3600" b="1" dirty="0">
                <a:solidFill>
                  <a:schemeClr val="tx1">
                    <a:lumMod val="50000"/>
                    <a:lumOff val="50000"/>
                  </a:schemeClr>
                </a:solidFill>
                <a:latin typeface="Cambria" panose="02040503050406030204" pitchFamily="18" charset="0"/>
              </a:rPr>
              <a:t> </a:t>
            </a:r>
            <a:r>
              <a:rPr lang="en-US" b="1" dirty="0">
                <a:solidFill>
                  <a:schemeClr val="tx1">
                    <a:lumMod val="50000"/>
                    <a:lumOff val="50000"/>
                  </a:schemeClr>
                </a:solidFill>
                <a:latin typeface="Cambria" panose="02040503050406030204" pitchFamily="18" charset="0"/>
              </a:rPr>
              <a:t>and </a:t>
            </a:r>
            <a:r>
              <a:rPr lang="en-US" sz="4000" b="1" dirty="0">
                <a:solidFill>
                  <a:srgbClr val="FF0000"/>
                </a:solidFill>
                <a:latin typeface="Cambria" panose="02040503050406030204" pitchFamily="18" charset="0"/>
              </a:rPr>
              <a:t>carbon emissive </a:t>
            </a:r>
            <a:r>
              <a:rPr lang="en-US" b="1" dirty="0">
                <a:solidFill>
                  <a:schemeClr val="tx1">
                    <a:lumMod val="50000"/>
                    <a:lumOff val="50000"/>
                  </a:schemeClr>
                </a:solidFill>
                <a:latin typeface="Cambria" panose="02040503050406030204" pitchFamily="18" charset="0"/>
              </a:rPr>
              <a:t>industrial process.</a:t>
            </a:r>
            <a:endParaRPr lang="en-SG" b="1" dirty="0">
              <a:solidFill>
                <a:schemeClr val="tx1">
                  <a:lumMod val="50000"/>
                  <a:lumOff val="50000"/>
                </a:schemeClr>
              </a:solidFill>
              <a:latin typeface="Cambria" panose="02040503050406030204" pitchFamily="18" charset="0"/>
            </a:endParaRPr>
          </a:p>
        </p:txBody>
      </p:sp>
      <p:sp>
        <p:nvSpPr>
          <p:cNvPr id="8" name="TextBox 7"/>
          <p:cNvSpPr txBox="1"/>
          <p:nvPr/>
        </p:nvSpPr>
        <p:spPr>
          <a:xfrm>
            <a:off x="4585051" y="4640240"/>
            <a:ext cx="7605362" cy="1384995"/>
          </a:xfrm>
          <a:prstGeom prst="rect">
            <a:avLst/>
          </a:prstGeom>
          <a:noFill/>
        </p:spPr>
        <p:txBody>
          <a:bodyPr wrap="square" rtlCol="0">
            <a:spAutoFit/>
          </a:bodyPr>
          <a:lstStyle/>
          <a:p>
            <a:r>
              <a:rPr lang="en-US" sz="2400" dirty="0">
                <a:solidFill>
                  <a:schemeClr val="tx1">
                    <a:lumMod val="50000"/>
                    <a:lumOff val="50000"/>
                  </a:schemeClr>
                </a:solidFill>
                <a:latin typeface="Cambria" panose="02040503050406030204" pitchFamily="18" charset="0"/>
              </a:rPr>
              <a:t>Forms </a:t>
            </a:r>
            <a:r>
              <a:rPr lang="en-US" sz="6000" b="1" dirty="0">
                <a:solidFill>
                  <a:schemeClr val="tx1">
                    <a:lumMod val="50000"/>
                    <a:lumOff val="50000"/>
                  </a:schemeClr>
                </a:solidFill>
                <a:latin typeface="Cambria" panose="02040503050406030204" pitchFamily="18" charset="0"/>
              </a:rPr>
              <a:t>cement</a:t>
            </a:r>
            <a:r>
              <a:rPr lang="en-US" sz="2400" dirty="0">
                <a:solidFill>
                  <a:schemeClr val="tx1">
                    <a:lumMod val="50000"/>
                    <a:lumOff val="50000"/>
                  </a:schemeClr>
                </a:solidFill>
                <a:latin typeface="Cambria" panose="02040503050406030204" pitchFamily="18" charset="0"/>
              </a:rPr>
              <a:t>, a predominant construction material throughout the world</a:t>
            </a:r>
            <a:endParaRPr lang="en-SG" sz="2400" dirty="0">
              <a:solidFill>
                <a:schemeClr val="tx1">
                  <a:lumMod val="50000"/>
                  <a:lumOff val="50000"/>
                </a:schemeClr>
              </a:solidFill>
              <a:latin typeface="Cambria" panose="02040503050406030204" pitchFamily="18" charset="0"/>
            </a:endParaRPr>
          </a:p>
        </p:txBody>
      </p:sp>
      <p:sp>
        <p:nvSpPr>
          <p:cNvPr id="7" name="TextBox 6"/>
          <p:cNvSpPr txBox="1">
            <a:spLocks noChangeAspect="1"/>
          </p:cNvSpPr>
          <p:nvPr/>
        </p:nvSpPr>
        <p:spPr>
          <a:xfrm>
            <a:off x="4585051" y="-152400"/>
            <a:ext cx="9739755" cy="1015663"/>
          </a:xfrm>
          <a:prstGeom prst="rect">
            <a:avLst/>
          </a:prstGeom>
          <a:noFill/>
        </p:spPr>
        <p:txBody>
          <a:bodyPr wrap="square" rtlCol="0">
            <a:spAutoFit/>
          </a:bodyPr>
          <a:lstStyle/>
          <a:p>
            <a:r>
              <a:rPr lang="en-US" sz="3600" b="1" dirty="0">
                <a:solidFill>
                  <a:srgbClr val="92D050"/>
                </a:solidFill>
                <a:latin typeface="Cambria" panose="02040503050406030204" pitchFamily="18" charset="0"/>
              </a:rPr>
              <a:t>The</a:t>
            </a:r>
            <a:r>
              <a:rPr lang="en-US" sz="6000" b="1" i="1" dirty="0">
                <a:solidFill>
                  <a:srgbClr val="92D050"/>
                </a:solidFill>
                <a:latin typeface="Cambria" panose="02040503050406030204" pitchFamily="18" charset="0"/>
              </a:rPr>
              <a:t> Cement </a:t>
            </a:r>
            <a:r>
              <a:rPr lang="en-US" sz="2800" b="1" dirty="0">
                <a:solidFill>
                  <a:srgbClr val="92D050"/>
                </a:solidFill>
                <a:latin typeface="Cambria" panose="02040503050406030204" pitchFamily="18" charset="0"/>
              </a:rPr>
              <a:t>manufacturing process</a:t>
            </a:r>
            <a:endParaRPr lang="en-SG" sz="2800" b="1" dirty="0">
              <a:solidFill>
                <a:srgbClr val="92D050"/>
              </a:solidFill>
            </a:endParaRPr>
          </a:p>
        </p:txBody>
      </p:sp>
      <p:sp>
        <p:nvSpPr>
          <p:cNvPr id="17" name="TextBox 16"/>
          <p:cNvSpPr txBox="1"/>
          <p:nvPr/>
        </p:nvSpPr>
        <p:spPr>
          <a:xfrm>
            <a:off x="4585051" y="3808675"/>
            <a:ext cx="7453755" cy="369332"/>
          </a:xfrm>
          <a:prstGeom prst="rect">
            <a:avLst/>
          </a:prstGeom>
          <a:noFill/>
        </p:spPr>
        <p:txBody>
          <a:bodyPr wrap="square" rtlCol="0">
            <a:spAutoFit/>
          </a:bodyPr>
          <a:lstStyle/>
          <a:p>
            <a:r>
              <a:rPr lang="en-US" dirty="0">
                <a:solidFill>
                  <a:schemeClr val="tx1">
                    <a:lumMod val="75000"/>
                    <a:lumOff val="25000"/>
                  </a:schemeClr>
                </a:solidFill>
                <a:latin typeface="Cambria" panose="02040503050406030204" pitchFamily="18" charset="0"/>
              </a:rPr>
              <a:t>110-120 kWh of electrical energy required per ton of cement produced.</a:t>
            </a:r>
            <a:endParaRPr lang="en-SG" dirty="0">
              <a:solidFill>
                <a:schemeClr val="tx1">
                  <a:lumMod val="75000"/>
                  <a:lumOff val="25000"/>
                </a:schemeClr>
              </a:solidFill>
              <a:latin typeface="Cambria" panose="02040503050406030204" pitchFamily="18" charset="0"/>
            </a:endParaRPr>
          </a:p>
        </p:txBody>
      </p:sp>
      <p:sp>
        <p:nvSpPr>
          <p:cNvPr id="22" name="TextBox 21"/>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85061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350822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028" y="-243408"/>
            <a:ext cx="10081120" cy="5765764"/>
          </a:xfrm>
          <a:prstGeom prst="rect">
            <a:avLst/>
          </a:prstGeom>
        </p:spPr>
      </p:pic>
      <p:sp>
        <p:nvSpPr>
          <p:cNvPr id="3" name="Content Placeholder 2"/>
          <p:cNvSpPr>
            <a:spLocks noGrp="1"/>
          </p:cNvSpPr>
          <p:nvPr>
            <p:ph idx="1"/>
          </p:nvPr>
        </p:nvSpPr>
        <p:spPr>
          <a:xfrm>
            <a:off x="406574" y="4725144"/>
            <a:ext cx="11377264" cy="4824536"/>
          </a:xfrm>
        </p:spPr>
        <p:txBody>
          <a:bodyPr>
            <a:normAutofit/>
          </a:bodyPr>
          <a:lstStyle/>
          <a:p>
            <a:pPr marL="0" indent="0">
              <a:buNone/>
            </a:pPr>
            <a:r>
              <a:rPr lang="en-US" sz="4400" b="1" dirty="0">
                <a:solidFill>
                  <a:srgbClr val="92D050"/>
                </a:solidFill>
                <a:latin typeface="Cambria" panose="02040503050406030204" pitchFamily="18" charset="0"/>
              </a:rPr>
              <a:t>Embodied Energy </a:t>
            </a:r>
            <a:r>
              <a:rPr lang="en-US" dirty="0">
                <a:solidFill>
                  <a:schemeClr val="tx1">
                    <a:lumMod val="65000"/>
                    <a:lumOff val="35000"/>
                  </a:schemeClr>
                </a:solidFill>
                <a:latin typeface="Cambria" panose="02040503050406030204" pitchFamily="18" charset="0"/>
              </a:rPr>
              <a:t>is defined as the energy used during the entire life cycle of a product including the energy used for manufacturing, transporting, and disposing of the product. </a:t>
            </a:r>
          </a:p>
          <a:p>
            <a:endParaRPr lang="en-SG" dirty="0">
              <a:solidFill>
                <a:schemeClr val="tx1">
                  <a:lumMod val="65000"/>
                  <a:lumOff val="35000"/>
                </a:schemeClr>
              </a:solidFill>
              <a:latin typeface="Cambria" panose="02040503050406030204" pitchFamily="18" charset="0"/>
            </a:endParaRPr>
          </a:p>
        </p:txBody>
      </p:sp>
      <p:sp>
        <p:nvSpPr>
          <p:cNvPr id="2" name="Title 1"/>
          <p:cNvSpPr>
            <a:spLocks noGrp="1"/>
          </p:cNvSpPr>
          <p:nvPr>
            <p:ph type="title"/>
          </p:nvPr>
        </p:nvSpPr>
        <p:spPr>
          <a:xfrm>
            <a:off x="406574" y="260648"/>
            <a:ext cx="10971372" cy="1143000"/>
          </a:xfrm>
        </p:spPr>
        <p:txBody>
          <a:bodyPr/>
          <a:lstStyle/>
          <a:p>
            <a:pPr algn="l"/>
            <a:r>
              <a:rPr lang="en-US" b="1" dirty="0">
                <a:solidFill>
                  <a:schemeClr val="tx1">
                    <a:lumMod val="65000"/>
                    <a:lumOff val="35000"/>
                  </a:schemeClr>
                </a:solidFill>
                <a:latin typeface="Cambria" panose="02040503050406030204" pitchFamily="18" charset="0"/>
              </a:rPr>
              <a:t>Embodied Energy</a:t>
            </a:r>
            <a:endParaRPr lang="en-SG" b="1" dirty="0">
              <a:solidFill>
                <a:schemeClr val="tx1">
                  <a:lumMod val="65000"/>
                  <a:lumOff val="35000"/>
                </a:schemeClr>
              </a:solidFill>
              <a:latin typeface="Cambria" panose="02040503050406030204" pitchFamily="18" charset="0"/>
            </a:endParaRPr>
          </a:p>
        </p:txBody>
      </p:sp>
      <p:sp>
        <p:nvSpPr>
          <p:cNvPr id="5" name="TextBox 4"/>
          <p:cNvSpPr txBox="1"/>
          <p:nvPr/>
        </p:nvSpPr>
        <p:spPr>
          <a:xfrm>
            <a:off x="6887294" y="2132856"/>
            <a:ext cx="2635002" cy="1077218"/>
          </a:xfrm>
          <a:prstGeom prst="rect">
            <a:avLst/>
          </a:prstGeom>
          <a:noFill/>
        </p:spPr>
        <p:txBody>
          <a:bodyPr wrap="square" rtlCol="0">
            <a:spAutoFit/>
          </a:bodyPr>
          <a:lstStyle/>
          <a:p>
            <a:pPr algn="ctr"/>
            <a:r>
              <a:rPr lang="en-US" sz="3200" spc="-300" dirty="0">
                <a:solidFill>
                  <a:schemeClr val="tx1">
                    <a:lumMod val="75000"/>
                    <a:lumOff val="25000"/>
                  </a:schemeClr>
                </a:solidFill>
                <a:latin typeface="Cambria" panose="02040503050406030204" pitchFamily="18" charset="0"/>
              </a:rPr>
              <a:t>LIFE CYCLE ASSESSMENT</a:t>
            </a:r>
            <a:endParaRPr lang="en-SG" sz="3200" spc="-300" dirty="0">
              <a:solidFill>
                <a:schemeClr val="tx1">
                  <a:lumMod val="75000"/>
                  <a:lumOff val="25000"/>
                </a:schemeClr>
              </a:solidFill>
              <a:latin typeface="Cambria" panose="02040503050406030204" pitchFamily="18" charset="0"/>
            </a:endParaRPr>
          </a:p>
        </p:txBody>
      </p:sp>
      <p:sp>
        <p:nvSpPr>
          <p:cNvPr id="6" name="TextBox 5"/>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133856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588188" y="6588977"/>
            <a:ext cx="2523448" cy="261610"/>
          </a:xfrm>
          <a:prstGeom prst="rect">
            <a:avLst/>
          </a:prstGeom>
          <a:noFill/>
        </p:spPr>
        <p:txBody>
          <a:bodyPr wrap="none" rtlCol="0">
            <a:spAutoFit/>
          </a:bodyPr>
          <a:lstStyle/>
          <a:p>
            <a:r>
              <a:rPr lang="en-SG" sz="1100" i="1" dirty="0"/>
              <a:t>©Singapore Green Building Council 2014</a:t>
            </a:r>
          </a:p>
        </p:txBody>
      </p:sp>
    </p:spTree>
    <p:extLst>
      <p:ext uri="{BB962C8B-B14F-4D97-AF65-F5344CB8AC3E}">
        <p14:creationId xmlns:p14="http://schemas.microsoft.com/office/powerpoint/2010/main" val="221100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endParaRPr lang="en-SG" dirty="0"/>
          </a:p>
        </p:txBody>
      </p:sp>
      <p:sp>
        <p:nvSpPr>
          <p:cNvPr id="4" name="TextBox 3"/>
          <p:cNvSpPr txBox="1"/>
          <p:nvPr/>
        </p:nvSpPr>
        <p:spPr>
          <a:xfrm>
            <a:off x="0" y="6553200"/>
            <a:ext cx="3275806" cy="307777"/>
          </a:xfrm>
          <a:prstGeom prst="rect">
            <a:avLst/>
          </a:prstGeom>
          <a:noFill/>
        </p:spPr>
        <p:txBody>
          <a:bodyPr wrap="square" rtlCol="0">
            <a:spAutoFit/>
          </a:bodyPr>
          <a:lstStyle/>
          <a:p>
            <a:r>
              <a:rPr lang="en-US" sz="1400" dirty="0">
                <a:solidFill>
                  <a:schemeClr val="tx1">
                    <a:lumMod val="50000"/>
                    <a:lumOff val="50000"/>
                  </a:schemeClr>
                </a:solidFill>
              </a:rPr>
              <a:t>www.sarahjanemaki.com</a:t>
            </a:r>
            <a:endParaRPr lang="en-SG" sz="1400" dirty="0">
              <a:solidFill>
                <a:schemeClr val="tx1">
                  <a:lumMod val="50000"/>
                  <a:lumOff val="50000"/>
                </a:schemeClr>
              </a:solidFill>
            </a:endParaRPr>
          </a:p>
        </p:txBody>
      </p:sp>
    </p:spTree>
    <p:extLst>
      <p:ext uri="{BB962C8B-B14F-4D97-AF65-F5344CB8AC3E}">
        <p14:creationId xmlns:p14="http://schemas.microsoft.com/office/powerpoint/2010/main" val="1545648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 presentation – Template ppt" ma:contentTypeID="0x01010072E31016A38CCF458A9FD467A8723A8800CC44C3B8B54E7940B588A80D3874C127" ma:contentTypeVersion="23" ma:contentTypeDescription="" ma:contentTypeScope="" ma:versionID="720ffe97b55116e669915a14e91f2a36">
  <xsd:schema xmlns:xsd="http://www.w3.org/2001/XMLSchema" xmlns:xs="http://www.w3.org/2001/XMLSchema" xmlns:p="http://schemas.microsoft.com/office/2006/metadata/properties" xmlns:ns2="1a892fad-df67-40b1-88e1-5e089b04fa96" xmlns:ns3="5bb79841-f437-490f-a25e-3e62e866abec" targetNamespace="http://schemas.microsoft.com/office/2006/metadata/properties" ma:root="true" ma:fieldsID="e3cfcbf39456a86740be08f1faced849" ns2:_="" ns3:_="">
    <xsd:import namespace="1a892fad-df67-40b1-88e1-5e089b04fa96"/>
    <xsd:import namespace="5bb79841-f437-490f-a25e-3e62e866ab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92fad-df67-40b1-88e1-5e089b04f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3ad750-8a84-466a-9de5-09038342087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79841-f437-490f-a25e-3e62e866ab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561be4-df5e-4b40-98e0-430b9b1253fa}" ma:internalName="TaxCatchAll" ma:showField="CatchAllData" ma:web="5bb79841-f437-490f-a25e-3e62e866ab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9E35E8-8915-4630-B7A5-BE8D2177EAF3}">
  <ds:schemaRefs>
    <ds:schemaRef ds:uri="http://schemas.microsoft.com/sharepoint/v3/contenttype/forms"/>
  </ds:schemaRefs>
</ds:datastoreItem>
</file>

<file path=customXml/itemProps2.xml><?xml version="1.0" encoding="utf-8"?>
<ds:datastoreItem xmlns:ds="http://schemas.openxmlformats.org/officeDocument/2006/customXml" ds:itemID="{BE7FA83C-B75E-4458-98B6-B833FF4328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92fad-df67-40b1-88e1-5e089b04fa96"/>
    <ds:schemaRef ds:uri="5bb79841-f437-490f-a25e-3e62e866ab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3050</TotalTime>
  <Words>1782</Words>
  <Application>Microsoft Office PowerPoint</Application>
  <PresentationFormat>Custom</PresentationFormat>
  <Paragraphs>124</Paragraphs>
  <Slides>24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Cambria</vt:lpstr>
      <vt:lpstr>Office Theme</vt:lpstr>
      <vt:lpstr>PowerPoint Presentation</vt:lpstr>
      <vt:lpstr>7. Infinite finite Resources</vt:lpstr>
      <vt:lpstr>PowerPoint Presentation</vt:lpstr>
      <vt:lpstr>PowerPoint Presentation</vt:lpstr>
      <vt:lpstr>PowerPoint Presentation</vt:lpstr>
      <vt:lpstr>PowerPoint Presentation</vt:lpstr>
      <vt:lpstr>Embodied Energy</vt:lpstr>
      <vt:lpstr>PowerPoint Presentation</vt:lpstr>
      <vt:lpstr>t</vt:lpstr>
      <vt:lpstr>Carbon Footprint</vt:lpstr>
      <vt:lpstr>PowerPoint Presentation</vt:lpstr>
      <vt:lpstr>PowerPoint Presentation</vt:lpstr>
      <vt:lpstr>PowerPoint Presentation</vt:lpstr>
      <vt:lpstr>PowerPoint Presentation</vt:lpstr>
      <vt:lpstr>Singapore Green Building Council</vt:lpstr>
      <vt:lpstr>Alternative Green Products</vt:lpstr>
      <vt:lpstr>PowerPoint Presentation</vt:lpstr>
      <vt:lpstr>PowerPoint Presentation</vt:lpstr>
      <vt:lpstr>PowerPoint Presentation</vt:lpstr>
      <vt:lpstr>Modular Construction</vt:lpstr>
      <vt:lpstr>PowerPoint Presentation</vt:lpstr>
      <vt:lpstr>PowerPoint Presentation</vt:lpstr>
      <vt:lpstr>PowerPoint Presentation</vt:lpstr>
      <vt:lpstr>PowerPoint Presentation</vt:lpstr>
    </vt:vector>
  </TitlesOfParts>
  <Company>SGBC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Timothy</cp:lastModifiedBy>
  <cp:revision>100</cp:revision>
  <dcterms:created xsi:type="dcterms:W3CDTF">2014-06-13T03:31:16Z</dcterms:created>
  <dcterms:modified xsi:type="dcterms:W3CDTF">2024-01-25T15:58:24Z</dcterms:modified>
</cp:coreProperties>
</file>