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style3.xml" ContentType="application/vnd.ms-office.chartstyle+xml"/>
  <Override PartName="/ppt/charts/colors7.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68" r:id="rId2"/>
    <p:sldId id="338" r:id="rId3"/>
    <p:sldId id="296" r:id="rId4"/>
    <p:sldId id="305" r:id="rId5"/>
    <p:sldId id="344" r:id="rId6"/>
    <p:sldId id="353" r:id="rId7"/>
    <p:sldId id="354" r:id="rId8"/>
    <p:sldId id="355" r:id="rId9"/>
    <p:sldId id="345" r:id="rId10"/>
    <p:sldId id="357" r:id="rId11"/>
    <p:sldId id="358" r:id="rId12"/>
    <p:sldId id="359" r:id="rId13"/>
    <p:sldId id="346" r:id="rId14"/>
    <p:sldId id="351" r:id="rId15"/>
    <p:sldId id="340" r:id="rId16"/>
    <p:sldId id="341" r:id="rId17"/>
    <p:sldId id="342" r:id="rId18"/>
    <p:sldId id="347" r:id="rId19"/>
    <p:sldId id="352" r:id="rId20"/>
    <p:sldId id="363" r:id="rId21"/>
    <p:sldId id="364" r:id="rId22"/>
    <p:sldId id="348" r:id="rId23"/>
    <p:sldId id="349" r:id="rId24"/>
    <p:sldId id="361" r:id="rId25"/>
    <p:sldId id="362" r:id="rId26"/>
    <p:sldId id="339" r:id="rId27"/>
    <p:sldId id="356" r:id="rId28"/>
    <p:sldId id="350" r:id="rId29"/>
    <p:sldId id="360" r:id="rId30"/>
    <p:sldId id="365" r:id="rId31"/>
    <p:sldId id="366" r:id="rId32"/>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1427" autoAdjust="0"/>
  </p:normalViewPr>
  <p:slideViewPr>
    <p:cSldViewPr snapToGrid="0">
      <p:cViewPr varScale="1">
        <p:scale>
          <a:sx n="67" d="100"/>
          <a:sy n="67" d="100"/>
        </p:scale>
        <p:origin x="1075"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03.Development%20Work\BCA\1.0%20Main\1.1%20Schools\01%20Current\GSI\GSI%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03.Development%20Work\BCA\1.0%20Main\1.1%20Schools\01%20Current\GSI\GSI%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03.Development%20Work\BCA\1.0%20Main\1.1%20Schools\01%20Current\GSI\GSI%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03.Development%20Work\BCA\1.0%20Main\1.1%20Schools\01%20Current\GSI\GSI%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03.Development%20Work\BCA\1.0%20Main\1.1%20Schools\01%20Current\GSI\GSI%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ht\AppData\Local\Microsoft\Windows\Temporary%20Internet%20Files\Content.Outlook\BPHI3ZY4\Schools%20EEI%20graph.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mbria" panose="02040503050406030204" pitchFamily="18" charset="0"/>
                <a:ea typeface="+mn-ea"/>
                <a:cs typeface="+mn-cs"/>
              </a:defRPr>
            </a:pPr>
            <a:r>
              <a:rPr lang="en-SG" sz="1800">
                <a:latin typeface="Cambria" panose="02040503050406030204" pitchFamily="18" charset="0"/>
              </a:rPr>
              <a:t>Electricity</a:t>
            </a:r>
            <a:r>
              <a:rPr lang="en-SG" sz="1800" baseline="0">
                <a:latin typeface="Cambria" panose="02040503050406030204" pitchFamily="18" charset="0"/>
              </a:rPr>
              <a:t> Consumption in Singapore (2005)</a:t>
            </a:r>
            <a:endParaRPr lang="en-SG" sz="1800">
              <a:latin typeface="Cambria" panose="02040503050406030204" pitchFamily="18" charset="0"/>
            </a:endParaRPr>
          </a:p>
        </c:rich>
      </c:tx>
      <c:layout>
        <c:manualLayout>
          <c:xMode val="edge"/>
          <c:yMode val="edge"/>
          <c:x val="0.1723154255164599"/>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mbria" panose="02040503050406030204" pitchFamily="18"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AA2-4F0A-AF60-124F8C49AB6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AA2-4F0A-AF60-124F8C49AB63}"/>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AA2-4F0A-AF60-124F8C49AB6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AA2-4F0A-AF60-124F8C49AB63}"/>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AA2-4F0A-AF60-124F8C49AB63}"/>
              </c:ext>
            </c:extLst>
          </c:dPt>
          <c:cat>
            <c:strRef>
              <c:f>Sheet1!$A$1:$A$5</c:f>
              <c:strCache>
                <c:ptCount val="5"/>
                <c:pt idx="0">
                  <c:v>Others</c:v>
                </c:pt>
                <c:pt idx="1">
                  <c:v>Industry</c:v>
                </c:pt>
                <c:pt idx="2">
                  <c:v>Transport</c:v>
                </c:pt>
                <c:pt idx="3">
                  <c:v>Buildings</c:v>
                </c:pt>
                <c:pt idx="4">
                  <c:v>Households</c:v>
                </c:pt>
              </c:strCache>
            </c:strRef>
          </c:cat>
          <c:val>
            <c:numRef>
              <c:f>Sheet1!$B$1:$B$5</c:f>
              <c:numCache>
                <c:formatCode>0%</c:formatCode>
                <c:ptCount val="5"/>
                <c:pt idx="0">
                  <c:v>0.03</c:v>
                </c:pt>
                <c:pt idx="1">
                  <c:v>0.43</c:v>
                </c:pt>
                <c:pt idx="2">
                  <c:v>0.05</c:v>
                </c:pt>
                <c:pt idx="3">
                  <c:v>0.31</c:v>
                </c:pt>
                <c:pt idx="4">
                  <c:v>0.18</c:v>
                </c:pt>
              </c:numCache>
            </c:numRef>
          </c:val>
          <c:extLst>
            <c:ext xmlns:c16="http://schemas.microsoft.com/office/drawing/2014/chart" uri="{C3380CC4-5D6E-409C-BE32-E72D297353CC}">
              <c16:uniqueId val="{0000000A-FAA2-4F0A-AF60-124F8C49AB6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3478804079379379E-2"/>
          <c:y val="0.87371534893754732"/>
          <c:w val="0.90947133683935277"/>
          <c:h val="0.1194353359939596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mn-ea"/>
                <a:cs typeface="+mn-cs"/>
              </a:defRPr>
            </a:pPr>
            <a:r>
              <a:rPr lang="en-SG" sz="2000">
                <a:latin typeface="Cambria" panose="02040503050406030204" pitchFamily="18" charset="0"/>
              </a:rPr>
              <a:t>General</a:t>
            </a:r>
            <a:r>
              <a:rPr lang="en-SG" sz="2000" baseline="0">
                <a:latin typeface="Cambria" panose="02040503050406030204" pitchFamily="18" charset="0"/>
              </a:rPr>
              <a:t> Building Energy Use by System</a:t>
            </a:r>
            <a:endParaRPr lang="en-SG" sz="2000">
              <a:latin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mbria" panose="02040503050406030204" pitchFamily="18"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937-4277-909E-51B5BA43D9E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937-4277-909E-51B5BA43D9E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937-4277-909E-51B5BA43D9E7}"/>
              </c:ext>
            </c:extLst>
          </c:dPt>
          <c:cat>
            <c:strRef>
              <c:f>Sheet1!$A$30:$A$32</c:f>
              <c:strCache>
                <c:ptCount val="3"/>
                <c:pt idx="0">
                  <c:v>Air Conditioning + Ventilation system</c:v>
                </c:pt>
                <c:pt idx="1">
                  <c:v>Artificial Lighting</c:v>
                </c:pt>
                <c:pt idx="2">
                  <c:v>Plug Load</c:v>
                </c:pt>
              </c:strCache>
            </c:strRef>
          </c:cat>
          <c:val>
            <c:numRef>
              <c:f>Sheet1!$B$30:$B$32</c:f>
              <c:numCache>
                <c:formatCode>0%</c:formatCode>
                <c:ptCount val="3"/>
                <c:pt idx="0">
                  <c:v>0.5</c:v>
                </c:pt>
                <c:pt idx="1">
                  <c:v>0.3</c:v>
                </c:pt>
                <c:pt idx="2">
                  <c:v>0.2</c:v>
                </c:pt>
              </c:numCache>
            </c:numRef>
          </c:val>
          <c:extLst>
            <c:ext xmlns:c16="http://schemas.microsoft.com/office/drawing/2014/chart" uri="{C3380CC4-5D6E-409C-BE32-E72D297353CC}">
              <c16:uniqueId val="{00000006-A937-4277-909E-51B5BA43D9E7}"/>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05"/>
          <c:y val="0.84979440069991252"/>
          <c:w val="0.9"/>
          <c:h val="0.122427821522309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latin typeface="Cambria" panose="02040503050406030204" pitchFamily="18" charset="0"/>
              </a:rPr>
              <a:t>Secondary</a:t>
            </a:r>
            <a:r>
              <a:rPr lang="en-GB" sz="2000" baseline="0">
                <a:latin typeface="Cambria" panose="02040503050406030204" pitchFamily="18" charset="0"/>
              </a:rPr>
              <a:t> School Energy Breakdown by Space</a:t>
            </a:r>
            <a:endParaRPr lang="en-GB" sz="2000">
              <a:latin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4206277306215992"/>
          <c:w val="0.71726588098056365"/>
          <c:h val="0.4672514467839542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0F1-4C0B-9566-796C1EE0053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0F1-4C0B-9566-796C1EE0053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0F1-4C0B-9566-796C1EE0053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0F1-4C0B-9566-796C1EE0053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D0F1-4C0B-9566-796C1EE0053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D0F1-4C0B-9566-796C1EE00534}"/>
              </c:ext>
            </c:extLst>
          </c:dPt>
          <c:cat>
            <c:strRef>
              <c:f>Sheet1!$A$51:$A$56</c:f>
              <c:strCache>
                <c:ptCount val="6"/>
                <c:pt idx="0">
                  <c:v>Average Energy Consumption of Secondary Schools by Space</c:v>
                </c:pt>
                <c:pt idx="1">
                  <c:v>LAN Rooms</c:v>
                </c:pt>
                <c:pt idx="2">
                  <c:v>Library and Computer Rooms</c:v>
                </c:pt>
                <c:pt idx="3">
                  <c:v>Class Rooms</c:v>
                </c:pt>
                <c:pt idx="4">
                  <c:v>Offices</c:v>
                </c:pt>
                <c:pt idx="5">
                  <c:v>Other School Spaces</c:v>
                </c:pt>
              </c:strCache>
            </c:strRef>
          </c:cat>
          <c:val>
            <c:numRef>
              <c:f>Sheet1!$B$51:$B$56</c:f>
              <c:numCache>
                <c:formatCode>0%</c:formatCode>
                <c:ptCount val="6"/>
                <c:pt idx="1">
                  <c:v>0.25</c:v>
                </c:pt>
                <c:pt idx="2">
                  <c:v>0.25</c:v>
                </c:pt>
                <c:pt idx="3">
                  <c:v>0.15</c:v>
                </c:pt>
                <c:pt idx="4">
                  <c:v>0.25</c:v>
                </c:pt>
                <c:pt idx="5">
                  <c:v>0.1</c:v>
                </c:pt>
              </c:numCache>
            </c:numRef>
          </c:val>
          <c:extLst>
            <c:ext xmlns:c16="http://schemas.microsoft.com/office/drawing/2014/chart" uri="{C3380CC4-5D6E-409C-BE32-E72D297353CC}">
              <c16:uniqueId val="{0000000C-D0F1-4C0B-9566-796C1EE00534}"/>
            </c:ext>
          </c:extLst>
        </c:ser>
        <c:dLbls>
          <c:showLegendKey val="0"/>
          <c:showVal val="0"/>
          <c:showCatName val="0"/>
          <c:showSerName val="0"/>
          <c:showPercent val="0"/>
          <c:showBubbleSize val="0"/>
          <c:showLeaderLines val="1"/>
        </c:dLbls>
      </c:pie3DChart>
      <c:spPr>
        <a:noFill/>
        <a:ln>
          <a:noFill/>
        </a:ln>
        <a:effectLst/>
      </c:spPr>
    </c:plotArea>
    <c:legend>
      <c:legendPos val="b"/>
      <c:legendEntry>
        <c:idx val="0"/>
        <c:delete val="1"/>
      </c:legendEntry>
      <c:layout>
        <c:manualLayout>
          <c:xMode val="edge"/>
          <c:yMode val="edge"/>
          <c:x val="0.58191203111207213"/>
          <c:y val="0.15473825110325642"/>
          <c:w val="0.4155501613287963"/>
          <c:h val="0.350907069529845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pieChart>
        <c:varyColors val="1"/>
        <c:ser>
          <c:idx val="0"/>
          <c:order val="0"/>
          <c:tx>
            <c:strRef>
              <c:f>Sheet1!$C$45</c:f>
              <c:strCache>
                <c:ptCount val="1"/>
                <c:pt idx="0">
                  <c:v>Secondary School</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EA44-45FA-B5AC-C6A1C4A1733B}"/>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EA44-45FA-B5AC-C6A1C4A1733B}"/>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EA44-45FA-B5AC-C6A1C4A1733B}"/>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EA44-45FA-B5AC-C6A1C4A1733B}"/>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EA44-45FA-B5AC-C6A1C4A1733B}"/>
              </c:ext>
            </c:extLst>
          </c:dPt>
          <c:cat>
            <c:strRef>
              <c:f>Sheet1!$A$46:$A$50</c:f>
              <c:strCache>
                <c:ptCount val="5"/>
                <c:pt idx="0">
                  <c:v>Air Conditioning</c:v>
                </c:pt>
                <c:pt idx="1">
                  <c:v>Lighting</c:v>
                </c:pt>
                <c:pt idx="2">
                  <c:v>Plug Load</c:v>
                </c:pt>
                <c:pt idx="3">
                  <c:v>Fans</c:v>
                </c:pt>
                <c:pt idx="4">
                  <c:v>Others</c:v>
                </c:pt>
              </c:strCache>
            </c:strRef>
          </c:cat>
          <c:val>
            <c:numRef>
              <c:f>Sheet1!$C$46:$C$50</c:f>
              <c:numCache>
                <c:formatCode>0%</c:formatCode>
                <c:ptCount val="5"/>
                <c:pt idx="0">
                  <c:v>0.6</c:v>
                </c:pt>
                <c:pt idx="1">
                  <c:v>0.2</c:v>
                </c:pt>
                <c:pt idx="2">
                  <c:v>0.1</c:v>
                </c:pt>
                <c:pt idx="3">
                  <c:v>0.05</c:v>
                </c:pt>
                <c:pt idx="4">
                  <c:v>0.05</c:v>
                </c:pt>
              </c:numCache>
            </c:numRef>
          </c:val>
          <c:extLst>
            <c:ext xmlns:c16="http://schemas.microsoft.com/office/drawing/2014/chart" uri="{C3380CC4-5D6E-409C-BE32-E72D297353CC}">
              <c16:uniqueId val="{0000000A-EA44-45FA-B5AC-C6A1C4A1733B}"/>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2619851041095882"/>
          <c:y val="0.19832701680362225"/>
          <c:w val="0.48403341035351666"/>
          <c:h val="0.74329397447823609"/>
        </c:manualLayout>
      </c:layout>
      <c:pieChart>
        <c:varyColors val="1"/>
        <c:ser>
          <c:idx val="0"/>
          <c:order val="0"/>
          <c:tx>
            <c:strRef>
              <c:f>Sheet1!$B$45</c:f>
              <c:strCache>
                <c:ptCount val="1"/>
                <c:pt idx="0">
                  <c:v>Primary School</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94FB-4B85-BB16-9C0AD33938BD}"/>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94FB-4B85-BB16-9C0AD33938BD}"/>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94FB-4B85-BB16-9C0AD33938BD}"/>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94FB-4B85-BB16-9C0AD33938BD}"/>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94FB-4B85-BB16-9C0AD33938BD}"/>
              </c:ext>
            </c:extLst>
          </c:dPt>
          <c:cat>
            <c:strRef>
              <c:f>Sheet1!$A$46:$A$50</c:f>
              <c:strCache>
                <c:ptCount val="5"/>
                <c:pt idx="0">
                  <c:v>Air Conditioning</c:v>
                </c:pt>
                <c:pt idx="1">
                  <c:v>Lighting</c:v>
                </c:pt>
                <c:pt idx="2">
                  <c:v>Plug Load</c:v>
                </c:pt>
                <c:pt idx="3">
                  <c:v>Fans</c:v>
                </c:pt>
                <c:pt idx="4">
                  <c:v>Others</c:v>
                </c:pt>
              </c:strCache>
            </c:strRef>
          </c:cat>
          <c:val>
            <c:numRef>
              <c:f>Sheet1!$B$46:$B$50</c:f>
              <c:numCache>
                <c:formatCode>0%</c:formatCode>
                <c:ptCount val="5"/>
                <c:pt idx="0">
                  <c:v>0.54</c:v>
                </c:pt>
                <c:pt idx="1">
                  <c:v>0.22</c:v>
                </c:pt>
                <c:pt idx="2">
                  <c:v>0.12</c:v>
                </c:pt>
                <c:pt idx="3">
                  <c:v>7.0000000000000007E-2</c:v>
                </c:pt>
                <c:pt idx="4">
                  <c:v>0.05</c:v>
                </c:pt>
              </c:numCache>
            </c:numRef>
          </c:val>
          <c:extLst>
            <c:ext xmlns:c16="http://schemas.microsoft.com/office/drawing/2014/chart" uri="{C3380CC4-5D6E-409C-BE32-E72D297353CC}">
              <c16:uniqueId val="{0000000A-94FB-4B85-BB16-9C0AD33938BD}"/>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4.6057870064755563E-2"/>
          <c:y val="0.10358390984519765"/>
          <c:w val="0.86567703135875762"/>
          <c:h val="8.609706205763627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mbria" panose="02040503050406030204" pitchFamily="18" charset="0"/>
              <a:ea typeface="+mn-ea"/>
              <a:cs typeface="+mn-cs"/>
            </a:defRPr>
          </a:pPr>
          <a:endParaRPr lang="en-US"/>
        </a:p>
      </c:txPr>
    </c:title>
    <c:autoTitleDeleted val="0"/>
    <c:plotArea>
      <c:layout/>
      <c:pieChart>
        <c:varyColors val="1"/>
        <c:ser>
          <c:idx val="1"/>
          <c:order val="0"/>
          <c:tx>
            <c:strRef>
              <c:f>Sheet1!$C$45</c:f>
              <c:strCache>
                <c:ptCount val="1"/>
                <c:pt idx="0">
                  <c:v>Secondary School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28-4148-AAC6-38A6652ACB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28-4148-AAC6-38A6652ACB2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28-4148-AAC6-38A6652ACB2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28-4148-AAC6-38A6652ACB2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28-4148-AAC6-38A6652ACB2C}"/>
              </c:ext>
            </c:extLst>
          </c:dPt>
          <c:cat>
            <c:strRef>
              <c:f>Sheet1!$A$46:$A$50</c:f>
              <c:strCache>
                <c:ptCount val="5"/>
                <c:pt idx="0">
                  <c:v>Air Conditioning</c:v>
                </c:pt>
                <c:pt idx="1">
                  <c:v>Lighting</c:v>
                </c:pt>
                <c:pt idx="2">
                  <c:v>Plug Load</c:v>
                </c:pt>
                <c:pt idx="3">
                  <c:v>Fans</c:v>
                </c:pt>
                <c:pt idx="4">
                  <c:v>Others</c:v>
                </c:pt>
              </c:strCache>
            </c:strRef>
          </c:cat>
          <c:val>
            <c:numRef>
              <c:f>Sheet1!$C$46:$C$50</c:f>
              <c:numCache>
                <c:formatCode>0%</c:formatCode>
                <c:ptCount val="5"/>
                <c:pt idx="0">
                  <c:v>0.6</c:v>
                </c:pt>
                <c:pt idx="1">
                  <c:v>0.2</c:v>
                </c:pt>
                <c:pt idx="2">
                  <c:v>0.1</c:v>
                </c:pt>
                <c:pt idx="3">
                  <c:v>0.05</c:v>
                </c:pt>
                <c:pt idx="4">
                  <c:v>0.05</c:v>
                </c:pt>
              </c:numCache>
            </c:numRef>
          </c:val>
          <c:extLst>
            <c:ext xmlns:c16="http://schemas.microsoft.com/office/drawing/2014/chart" uri="{C3380CC4-5D6E-409C-BE32-E72D297353CC}">
              <c16:uniqueId val="{0000000A-2028-4148-AAC6-38A6652ACB2C}"/>
            </c:ext>
          </c:extLst>
        </c:ser>
        <c:ser>
          <c:idx val="0"/>
          <c:order val="1"/>
          <c:tx>
            <c:strRef>
              <c:f>Sheet1!$C$45</c:f>
              <c:strCache>
                <c:ptCount val="1"/>
                <c:pt idx="0">
                  <c:v>Secondary School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2028-4148-AAC6-38A6652ACB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2028-4148-AAC6-38A6652ACB2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2028-4148-AAC6-38A6652ACB2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2028-4148-AAC6-38A6652ACB2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2028-4148-AAC6-38A6652ACB2C}"/>
              </c:ext>
            </c:extLst>
          </c:dPt>
          <c:cat>
            <c:strRef>
              <c:f>Sheet1!$A$46:$A$50</c:f>
              <c:strCache>
                <c:ptCount val="5"/>
                <c:pt idx="0">
                  <c:v>Air Conditioning</c:v>
                </c:pt>
                <c:pt idx="1">
                  <c:v>Lighting</c:v>
                </c:pt>
                <c:pt idx="2">
                  <c:v>Plug Load</c:v>
                </c:pt>
                <c:pt idx="3">
                  <c:v>Fans</c:v>
                </c:pt>
                <c:pt idx="4">
                  <c:v>Others</c:v>
                </c:pt>
              </c:strCache>
            </c:strRef>
          </c:cat>
          <c:val>
            <c:numRef>
              <c:f>Sheet1!$C$46:$C$50</c:f>
              <c:numCache>
                <c:formatCode>0%</c:formatCode>
                <c:ptCount val="5"/>
                <c:pt idx="0">
                  <c:v>0.6</c:v>
                </c:pt>
                <c:pt idx="1">
                  <c:v>0.2</c:v>
                </c:pt>
                <c:pt idx="2">
                  <c:v>0.1</c:v>
                </c:pt>
                <c:pt idx="3">
                  <c:v>0.05</c:v>
                </c:pt>
                <c:pt idx="4">
                  <c:v>0.05</c:v>
                </c:pt>
              </c:numCache>
            </c:numRef>
          </c:val>
          <c:extLst>
            <c:ext xmlns:c16="http://schemas.microsoft.com/office/drawing/2014/chart" uri="{C3380CC4-5D6E-409C-BE32-E72D297353CC}">
              <c16:uniqueId val="{00000015-2028-4148-AAC6-38A6652ACB2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mbria" panose="02040503050406030204" pitchFamily="18" charset="0"/>
                <a:ea typeface="+mn-ea"/>
                <a:cs typeface="+mn-cs"/>
              </a:defRPr>
            </a:pPr>
            <a:r>
              <a:rPr lang="en-US" sz="1800">
                <a:latin typeface="Cambria" panose="02040503050406030204" pitchFamily="18" charset="0"/>
              </a:rPr>
              <a:t>Secondary School EUI</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mbria" panose="02040503050406030204" pitchFamily="18" charset="0"/>
              <a:ea typeface="+mn-ea"/>
              <a:cs typeface="+mn-cs"/>
            </a:defRPr>
          </a:pPr>
          <a:endParaRPr lang="en-US"/>
        </a:p>
      </c:txPr>
    </c:title>
    <c:autoTitleDeleted val="0"/>
    <c:plotArea>
      <c:layout/>
      <c:scatterChart>
        <c:scatterStyle val="smoothMarker"/>
        <c:varyColors val="0"/>
        <c:ser>
          <c:idx val="0"/>
          <c:order val="0"/>
          <c:tx>
            <c:strRef>
              <c:f>'[Schools EEI graph.xlsx]Sec'!$I$4</c:f>
              <c:strCache>
                <c:ptCount val="1"/>
                <c:pt idx="0">
                  <c:v>Percent</c:v>
                </c:pt>
              </c:strCache>
            </c:strRef>
          </c:tx>
          <c:spPr>
            <a:ln w="19050" cap="rnd">
              <a:solidFill>
                <a:schemeClr val="accent2"/>
              </a:solidFill>
              <a:round/>
            </a:ln>
            <a:effectLst/>
          </c:spPr>
          <c:marker>
            <c:symbol val="none"/>
          </c:marker>
          <c:xVal>
            <c:numRef>
              <c:f>'[Schools EEI graph.xlsx]Sec'!$G$5:$G$142</c:f>
              <c:numCache>
                <c:formatCode>0.00</c:formatCode>
                <c:ptCount val="138"/>
                <c:pt idx="0">
                  <c:v>65.128822421052647</c:v>
                </c:pt>
                <c:pt idx="1">
                  <c:v>64.938702314965767</c:v>
                </c:pt>
                <c:pt idx="2">
                  <c:v>57.389784439134097</c:v>
                </c:pt>
                <c:pt idx="3">
                  <c:v>53.971144507055371</c:v>
                </c:pt>
                <c:pt idx="4">
                  <c:v>52.124558237145848</c:v>
                </c:pt>
                <c:pt idx="5">
                  <c:v>51.543739279588337</c:v>
                </c:pt>
                <c:pt idx="6">
                  <c:v>50.840939988347252</c:v>
                </c:pt>
                <c:pt idx="7">
                  <c:v>49.726590507364975</c:v>
                </c:pt>
                <c:pt idx="8">
                  <c:v>49.07174021978021</c:v>
                </c:pt>
                <c:pt idx="9">
                  <c:v>48.863628189344084</c:v>
                </c:pt>
                <c:pt idx="10">
                  <c:v>47.428492101045556</c:v>
                </c:pt>
                <c:pt idx="11">
                  <c:v>46.661190965092402</c:v>
                </c:pt>
                <c:pt idx="12">
                  <c:v>46.545310999231482</c:v>
                </c:pt>
                <c:pt idx="13">
                  <c:v>46.20941933095822</c:v>
                </c:pt>
                <c:pt idx="14">
                  <c:v>46.045651522035442</c:v>
                </c:pt>
                <c:pt idx="15">
                  <c:v>45.200158453748294</c:v>
                </c:pt>
                <c:pt idx="16">
                  <c:v>45.017486476286322</c:v>
                </c:pt>
                <c:pt idx="17">
                  <c:v>44.637627132379755</c:v>
                </c:pt>
                <c:pt idx="18">
                  <c:v>44.233498262975047</c:v>
                </c:pt>
                <c:pt idx="19">
                  <c:v>43.757647550451857</c:v>
                </c:pt>
                <c:pt idx="20">
                  <c:v>43.671178606800922</c:v>
                </c:pt>
                <c:pt idx="21">
                  <c:v>43.489094767536038</c:v>
                </c:pt>
                <c:pt idx="22">
                  <c:v>43.282116048949</c:v>
                </c:pt>
                <c:pt idx="23">
                  <c:v>42.937202214877452</c:v>
                </c:pt>
                <c:pt idx="24">
                  <c:v>42.652146985962013</c:v>
                </c:pt>
                <c:pt idx="25">
                  <c:v>42.585175552665802</c:v>
                </c:pt>
                <c:pt idx="26">
                  <c:v>42.497744951544767</c:v>
                </c:pt>
                <c:pt idx="27">
                  <c:v>42.353406058811913</c:v>
                </c:pt>
                <c:pt idx="28">
                  <c:v>42.053234148892891</c:v>
                </c:pt>
                <c:pt idx="29">
                  <c:v>41.755411096798809</c:v>
                </c:pt>
                <c:pt idx="30">
                  <c:v>41.628722098327422</c:v>
                </c:pt>
                <c:pt idx="31">
                  <c:v>41.42806267806268</c:v>
                </c:pt>
                <c:pt idx="32">
                  <c:v>41.387527839643653</c:v>
                </c:pt>
                <c:pt idx="33">
                  <c:v>41.240588235294119</c:v>
                </c:pt>
                <c:pt idx="34">
                  <c:v>41.099046286719073</c:v>
                </c:pt>
                <c:pt idx="35">
                  <c:v>41.035032215701555</c:v>
                </c:pt>
                <c:pt idx="36">
                  <c:v>40.84664297502475</c:v>
                </c:pt>
                <c:pt idx="37">
                  <c:v>40.626174358623402</c:v>
                </c:pt>
                <c:pt idx="38">
                  <c:v>40.593097460386367</c:v>
                </c:pt>
                <c:pt idx="39">
                  <c:v>39.67723401977775</c:v>
                </c:pt>
                <c:pt idx="40">
                  <c:v>39.486556640448427</c:v>
                </c:pt>
                <c:pt idx="41">
                  <c:v>39.158523818579447</c:v>
                </c:pt>
                <c:pt idx="42">
                  <c:v>39.049206632198256</c:v>
                </c:pt>
                <c:pt idx="43">
                  <c:v>38.564017888649282</c:v>
                </c:pt>
                <c:pt idx="44">
                  <c:v>38.496290978703037</c:v>
                </c:pt>
                <c:pt idx="45">
                  <c:v>38.48016429392078</c:v>
                </c:pt>
                <c:pt idx="46">
                  <c:v>38.370453718705889</c:v>
                </c:pt>
                <c:pt idx="47">
                  <c:v>38.348242811501599</c:v>
                </c:pt>
                <c:pt idx="48">
                  <c:v>38.168736775048416</c:v>
                </c:pt>
                <c:pt idx="49">
                  <c:v>37.99131550379947</c:v>
                </c:pt>
                <c:pt idx="50">
                  <c:v>37.922211882810892</c:v>
                </c:pt>
                <c:pt idx="51">
                  <c:v>37.910772334940027</c:v>
                </c:pt>
                <c:pt idx="52">
                  <c:v>37.555352789935078</c:v>
                </c:pt>
                <c:pt idx="53">
                  <c:v>37.538325288934153</c:v>
                </c:pt>
                <c:pt idx="54">
                  <c:v>37.514931017754918</c:v>
                </c:pt>
                <c:pt idx="55">
                  <c:v>37.347897542016803</c:v>
                </c:pt>
                <c:pt idx="56">
                  <c:v>37.256663905267771</c:v>
                </c:pt>
                <c:pt idx="57">
                  <c:v>37.083399240809811</c:v>
                </c:pt>
                <c:pt idx="58">
                  <c:v>37.053155735629275</c:v>
                </c:pt>
                <c:pt idx="59">
                  <c:v>36.996002799552066</c:v>
                </c:pt>
                <c:pt idx="60">
                  <c:v>36.962035640011415</c:v>
                </c:pt>
                <c:pt idx="61">
                  <c:v>36.939721459130823</c:v>
                </c:pt>
                <c:pt idx="62">
                  <c:v>36.790972072146957</c:v>
                </c:pt>
                <c:pt idx="63">
                  <c:v>36.782438718662952</c:v>
                </c:pt>
                <c:pt idx="64">
                  <c:v>36.734211494698101</c:v>
                </c:pt>
                <c:pt idx="65">
                  <c:v>36.732420872540636</c:v>
                </c:pt>
                <c:pt idx="66">
                  <c:v>36.634357251276391</c:v>
                </c:pt>
                <c:pt idx="67">
                  <c:v>36.629763979837001</c:v>
                </c:pt>
                <c:pt idx="68">
                  <c:v>36.590066471243965</c:v>
                </c:pt>
                <c:pt idx="69">
                  <c:v>36.419032615384616</c:v>
                </c:pt>
                <c:pt idx="70">
                  <c:v>36.262138874809935</c:v>
                </c:pt>
                <c:pt idx="71">
                  <c:v>36.099057923701146</c:v>
                </c:pt>
                <c:pt idx="72">
                  <c:v>35.849028677150784</c:v>
                </c:pt>
                <c:pt idx="73">
                  <c:v>35.537863878766323</c:v>
                </c:pt>
                <c:pt idx="74">
                  <c:v>35.372213721333594</c:v>
                </c:pt>
                <c:pt idx="75">
                  <c:v>35.284869257559841</c:v>
                </c:pt>
                <c:pt idx="76">
                  <c:v>35.005736222035921</c:v>
                </c:pt>
                <c:pt idx="77">
                  <c:v>34.950675463399307</c:v>
                </c:pt>
                <c:pt idx="78">
                  <c:v>34.827358262967429</c:v>
                </c:pt>
                <c:pt idx="79">
                  <c:v>34.778916161660199</c:v>
                </c:pt>
                <c:pt idx="80">
                  <c:v>34.690156300170912</c:v>
                </c:pt>
                <c:pt idx="81">
                  <c:v>34.675124942791761</c:v>
                </c:pt>
                <c:pt idx="82">
                  <c:v>34.654020381827827</c:v>
                </c:pt>
                <c:pt idx="83">
                  <c:v>34.570804636317824</c:v>
                </c:pt>
                <c:pt idx="84">
                  <c:v>34.539307514584415</c:v>
                </c:pt>
                <c:pt idx="85">
                  <c:v>34.474458503109588</c:v>
                </c:pt>
                <c:pt idx="86">
                  <c:v>34.375801211695496</c:v>
                </c:pt>
                <c:pt idx="87">
                  <c:v>34.324324324324323</c:v>
                </c:pt>
                <c:pt idx="88">
                  <c:v>34.28688094543854</c:v>
                </c:pt>
                <c:pt idx="89">
                  <c:v>34.087496466682474</c:v>
                </c:pt>
                <c:pt idx="90">
                  <c:v>33.752038060983473</c:v>
                </c:pt>
                <c:pt idx="91">
                  <c:v>33.702994644306195</c:v>
                </c:pt>
                <c:pt idx="92">
                  <c:v>33.648598969424505</c:v>
                </c:pt>
                <c:pt idx="93">
                  <c:v>33.585747167264586</c:v>
                </c:pt>
                <c:pt idx="94">
                  <c:v>33.504832191179055</c:v>
                </c:pt>
                <c:pt idx="95">
                  <c:v>33.445910523111642</c:v>
                </c:pt>
                <c:pt idx="96">
                  <c:v>33.265257279617074</c:v>
                </c:pt>
                <c:pt idx="97">
                  <c:v>33.181996086105677</c:v>
                </c:pt>
                <c:pt idx="98">
                  <c:v>33.161371435048743</c:v>
                </c:pt>
                <c:pt idx="99">
                  <c:v>33.08009708737864</c:v>
                </c:pt>
                <c:pt idx="100">
                  <c:v>32.93965024216665</c:v>
                </c:pt>
                <c:pt idx="101">
                  <c:v>32.842068846220378</c:v>
                </c:pt>
                <c:pt idx="102">
                  <c:v>32.675890491610247</c:v>
                </c:pt>
                <c:pt idx="103">
                  <c:v>32.632398563289563</c:v>
                </c:pt>
                <c:pt idx="104">
                  <c:v>32.479776434400726</c:v>
                </c:pt>
                <c:pt idx="105">
                  <c:v>32.419360896690286</c:v>
                </c:pt>
                <c:pt idx="106">
                  <c:v>31.950987800928424</c:v>
                </c:pt>
                <c:pt idx="107">
                  <c:v>31.298019642569635</c:v>
                </c:pt>
                <c:pt idx="108">
                  <c:v>31.272625630886104</c:v>
                </c:pt>
                <c:pt idx="109">
                  <c:v>31.114746339199055</c:v>
                </c:pt>
                <c:pt idx="110">
                  <c:v>31.053839823277169</c:v>
                </c:pt>
                <c:pt idx="111">
                  <c:v>31.007123287671234</c:v>
                </c:pt>
                <c:pt idx="112">
                  <c:v>30.996062287453015</c:v>
                </c:pt>
                <c:pt idx="113">
                  <c:v>30.937030318735424</c:v>
                </c:pt>
                <c:pt idx="114">
                  <c:v>30.723412788567245</c:v>
                </c:pt>
                <c:pt idx="115">
                  <c:v>30.569578190229048</c:v>
                </c:pt>
                <c:pt idx="116">
                  <c:v>30.433257180156659</c:v>
                </c:pt>
                <c:pt idx="117">
                  <c:v>30.4190575293593</c:v>
                </c:pt>
                <c:pt idx="118">
                  <c:v>29.708937292494742</c:v>
                </c:pt>
                <c:pt idx="119">
                  <c:v>29.526077153024911</c:v>
                </c:pt>
                <c:pt idx="120">
                  <c:v>29.386927189942785</c:v>
                </c:pt>
                <c:pt idx="121">
                  <c:v>29.327154772937906</c:v>
                </c:pt>
                <c:pt idx="122">
                  <c:v>28.998322170148047</c:v>
                </c:pt>
                <c:pt idx="123">
                  <c:v>28.528171289904193</c:v>
                </c:pt>
                <c:pt idx="124">
                  <c:v>28.442427965628827</c:v>
                </c:pt>
                <c:pt idx="125">
                  <c:v>28.221494902037236</c:v>
                </c:pt>
                <c:pt idx="126">
                  <c:v>28.144803326140732</c:v>
                </c:pt>
                <c:pt idx="127">
                  <c:v>28.131491430033257</c:v>
                </c:pt>
                <c:pt idx="128">
                  <c:v>27.728566369978349</c:v>
                </c:pt>
                <c:pt idx="129">
                  <c:v>27.697853288945012</c:v>
                </c:pt>
                <c:pt idx="130">
                  <c:v>27.586815233929254</c:v>
                </c:pt>
                <c:pt idx="131">
                  <c:v>26.909633007410005</c:v>
                </c:pt>
                <c:pt idx="132">
                  <c:v>26.803001293661062</c:v>
                </c:pt>
                <c:pt idx="133">
                  <c:v>26.67349426969032</c:v>
                </c:pt>
                <c:pt idx="134">
                  <c:v>25.67683790395262</c:v>
                </c:pt>
                <c:pt idx="135">
                  <c:v>25.231393879036276</c:v>
                </c:pt>
                <c:pt idx="136">
                  <c:v>24.487661378059833</c:v>
                </c:pt>
                <c:pt idx="137">
                  <c:v>24.313789868667918</c:v>
                </c:pt>
              </c:numCache>
            </c:numRef>
          </c:xVal>
          <c:yVal>
            <c:numRef>
              <c:f>'[Schools EEI graph.xlsx]Sec'!$I$5:$I$142</c:f>
              <c:numCache>
                <c:formatCode>0.00%</c:formatCode>
                <c:ptCount val="138"/>
                <c:pt idx="0">
                  <c:v>0</c:v>
                </c:pt>
                <c:pt idx="1">
                  <c:v>8.0000000000000071E-3</c:v>
                </c:pt>
                <c:pt idx="2">
                  <c:v>1.5000000000000013E-2</c:v>
                </c:pt>
                <c:pt idx="3">
                  <c:v>2.200000000000002E-2</c:v>
                </c:pt>
                <c:pt idx="4">
                  <c:v>3.0000000000000027E-2</c:v>
                </c:pt>
                <c:pt idx="5">
                  <c:v>3.7000000000000033E-2</c:v>
                </c:pt>
                <c:pt idx="6">
                  <c:v>4.4000000000000039E-2</c:v>
                </c:pt>
                <c:pt idx="7">
                  <c:v>5.2000000000000046E-2</c:v>
                </c:pt>
                <c:pt idx="8">
                  <c:v>5.9000000000000052E-2</c:v>
                </c:pt>
                <c:pt idx="9">
                  <c:v>6.5999999999999948E-2</c:v>
                </c:pt>
                <c:pt idx="10">
                  <c:v>7.2999999999999954E-2</c:v>
                </c:pt>
                <c:pt idx="11">
                  <c:v>8.0999999999999961E-2</c:v>
                </c:pt>
                <c:pt idx="12">
                  <c:v>8.7999999999999967E-2</c:v>
                </c:pt>
                <c:pt idx="13">
                  <c:v>9.4999999999999973E-2</c:v>
                </c:pt>
                <c:pt idx="14">
                  <c:v>0.10299999999999998</c:v>
                </c:pt>
                <c:pt idx="15">
                  <c:v>0.10999999999999999</c:v>
                </c:pt>
                <c:pt idx="16">
                  <c:v>0.11699999999999999</c:v>
                </c:pt>
                <c:pt idx="17">
                  <c:v>0.125</c:v>
                </c:pt>
                <c:pt idx="18">
                  <c:v>0.13200000000000001</c:v>
                </c:pt>
                <c:pt idx="19">
                  <c:v>0.13900000000000001</c:v>
                </c:pt>
                <c:pt idx="20">
                  <c:v>0.14600000000000002</c:v>
                </c:pt>
                <c:pt idx="21">
                  <c:v>0.15400000000000003</c:v>
                </c:pt>
                <c:pt idx="22">
                  <c:v>0.16100000000000003</c:v>
                </c:pt>
                <c:pt idx="23">
                  <c:v>0.16800000000000004</c:v>
                </c:pt>
                <c:pt idx="24">
                  <c:v>0.17600000000000005</c:v>
                </c:pt>
                <c:pt idx="25">
                  <c:v>0.18300000000000005</c:v>
                </c:pt>
                <c:pt idx="26">
                  <c:v>0.18999999999999995</c:v>
                </c:pt>
                <c:pt idx="27">
                  <c:v>0.19799999999999995</c:v>
                </c:pt>
                <c:pt idx="28">
                  <c:v>0.20499999999999996</c:v>
                </c:pt>
                <c:pt idx="29">
                  <c:v>0.21199999999999997</c:v>
                </c:pt>
                <c:pt idx="30">
                  <c:v>0.21899999999999997</c:v>
                </c:pt>
                <c:pt idx="31">
                  <c:v>0.22699999999999998</c:v>
                </c:pt>
                <c:pt idx="32">
                  <c:v>0.23399999999999999</c:v>
                </c:pt>
                <c:pt idx="33">
                  <c:v>0.24099999999999999</c:v>
                </c:pt>
                <c:pt idx="34">
                  <c:v>0.249</c:v>
                </c:pt>
                <c:pt idx="35">
                  <c:v>0.25600000000000001</c:v>
                </c:pt>
                <c:pt idx="36">
                  <c:v>0.26300000000000001</c:v>
                </c:pt>
                <c:pt idx="37">
                  <c:v>0.27100000000000002</c:v>
                </c:pt>
                <c:pt idx="38">
                  <c:v>0.27800000000000002</c:v>
                </c:pt>
                <c:pt idx="39">
                  <c:v>0.28500000000000003</c:v>
                </c:pt>
                <c:pt idx="40">
                  <c:v>0.29200000000000004</c:v>
                </c:pt>
                <c:pt idx="41">
                  <c:v>0.30000000000000004</c:v>
                </c:pt>
                <c:pt idx="42">
                  <c:v>0.30700000000000005</c:v>
                </c:pt>
                <c:pt idx="43">
                  <c:v>0.31399999999999995</c:v>
                </c:pt>
                <c:pt idx="44">
                  <c:v>0.32199999999999995</c:v>
                </c:pt>
                <c:pt idx="45">
                  <c:v>0.32899999999999996</c:v>
                </c:pt>
                <c:pt idx="46">
                  <c:v>0.33599999999999997</c:v>
                </c:pt>
                <c:pt idx="47">
                  <c:v>0.34399999999999997</c:v>
                </c:pt>
                <c:pt idx="48">
                  <c:v>0.35099999999999998</c:v>
                </c:pt>
                <c:pt idx="49">
                  <c:v>0.35799999999999998</c:v>
                </c:pt>
                <c:pt idx="50">
                  <c:v>0.36499999999999999</c:v>
                </c:pt>
                <c:pt idx="51">
                  <c:v>0.373</c:v>
                </c:pt>
                <c:pt idx="52">
                  <c:v>0.38</c:v>
                </c:pt>
                <c:pt idx="53">
                  <c:v>0.38700000000000001</c:v>
                </c:pt>
                <c:pt idx="54">
                  <c:v>0.39500000000000002</c:v>
                </c:pt>
                <c:pt idx="55">
                  <c:v>0.40200000000000002</c:v>
                </c:pt>
                <c:pt idx="56">
                  <c:v>0.40900000000000003</c:v>
                </c:pt>
                <c:pt idx="57">
                  <c:v>0.41700000000000004</c:v>
                </c:pt>
                <c:pt idx="58">
                  <c:v>0.42400000000000004</c:v>
                </c:pt>
                <c:pt idx="59">
                  <c:v>0.43100000000000005</c:v>
                </c:pt>
                <c:pt idx="60">
                  <c:v>0.43799999999999994</c:v>
                </c:pt>
                <c:pt idx="61">
                  <c:v>0.44599999999999995</c:v>
                </c:pt>
                <c:pt idx="62">
                  <c:v>0.45299999999999996</c:v>
                </c:pt>
                <c:pt idx="63">
                  <c:v>0.45999999999999996</c:v>
                </c:pt>
                <c:pt idx="64">
                  <c:v>0.46799999999999997</c:v>
                </c:pt>
                <c:pt idx="65">
                  <c:v>0.47499999999999998</c:v>
                </c:pt>
                <c:pt idx="66">
                  <c:v>0.48199999999999998</c:v>
                </c:pt>
                <c:pt idx="67">
                  <c:v>0.49</c:v>
                </c:pt>
                <c:pt idx="68">
                  <c:v>0.497</c:v>
                </c:pt>
                <c:pt idx="69">
                  <c:v>0.504</c:v>
                </c:pt>
                <c:pt idx="70">
                  <c:v>0.51100000000000001</c:v>
                </c:pt>
                <c:pt idx="71">
                  <c:v>0.51900000000000002</c:v>
                </c:pt>
                <c:pt idx="72">
                  <c:v>0.52600000000000002</c:v>
                </c:pt>
                <c:pt idx="73">
                  <c:v>0.53299999999999992</c:v>
                </c:pt>
                <c:pt idx="74">
                  <c:v>0.54099999999999993</c:v>
                </c:pt>
                <c:pt idx="75">
                  <c:v>0.54800000000000004</c:v>
                </c:pt>
                <c:pt idx="76">
                  <c:v>0.55499999999999994</c:v>
                </c:pt>
                <c:pt idx="77">
                  <c:v>0.56299999999999994</c:v>
                </c:pt>
                <c:pt idx="78">
                  <c:v>0.57000000000000006</c:v>
                </c:pt>
                <c:pt idx="79">
                  <c:v>0.57699999999999996</c:v>
                </c:pt>
                <c:pt idx="80">
                  <c:v>0.58400000000000007</c:v>
                </c:pt>
                <c:pt idx="81">
                  <c:v>0.59200000000000008</c:v>
                </c:pt>
                <c:pt idx="82">
                  <c:v>0.59899999999999998</c:v>
                </c:pt>
                <c:pt idx="83">
                  <c:v>0.60599999999999998</c:v>
                </c:pt>
                <c:pt idx="84">
                  <c:v>0.61399999999999999</c:v>
                </c:pt>
                <c:pt idx="85">
                  <c:v>0.621</c:v>
                </c:pt>
                <c:pt idx="86">
                  <c:v>0.628</c:v>
                </c:pt>
                <c:pt idx="87">
                  <c:v>0.63600000000000001</c:v>
                </c:pt>
                <c:pt idx="88">
                  <c:v>0.64300000000000002</c:v>
                </c:pt>
                <c:pt idx="89">
                  <c:v>0.65</c:v>
                </c:pt>
                <c:pt idx="90">
                  <c:v>0.65700000000000003</c:v>
                </c:pt>
                <c:pt idx="91">
                  <c:v>0.66500000000000004</c:v>
                </c:pt>
                <c:pt idx="92">
                  <c:v>0.67199999999999993</c:v>
                </c:pt>
                <c:pt idx="93">
                  <c:v>0.67900000000000005</c:v>
                </c:pt>
                <c:pt idx="94">
                  <c:v>0.68700000000000006</c:v>
                </c:pt>
                <c:pt idx="95">
                  <c:v>0.69399999999999995</c:v>
                </c:pt>
                <c:pt idx="96">
                  <c:v>0.70100000000000007</c:v>
                </c:pt>
                <c:pt idx="97">
                  <c:v>0.70900000000000007</c:v>
                </c:pt>
                <c:pt idx="98">
                  <c:v>0.71599999999999997</c:v>
                </c:pt>
                <c:pt idx="99">
                  <c:v>0.72299999999999998</c:v>
                </c:pt>
                <c:pt idx="100">
                  <c:v>0.73</c:v>
                </c:pt>
                <c:pt idx="101">
                  <c:v>0.73799999999999999</c:v>
                </c:pt>
                <c:pt idx="102">
                  <c:v>0.745</c:v>
                </c:pt>
                <c:pt idx="103">
                  <c:v>0.752</c:v>
                </c:pt>
                <c:pt idx="104">
                  <c:v>0.76</c:v>
                </c:pt>
                <c:pt idx="105">
                  <c:v>0.76700000000000002</c:v>
                </c:pt>
                <c:pt idx="106">
                  <c:v>0.77400000000000002</c:v>
                </c:pt>
                <c:pt idx="107">
                  <c:v>0.78200000000000003</c:v>
                </c:pt>
                <c:pt idx="108">
                  <c:v>0.78900000000000003</c:v>
                </c:pt>
                <c:pt idx="109">
                  <c:v>0.79600000000000004</c:v>
                </c:pt>
                <c:pt idx="110">
                  <c:v>0.80299999999999994</c:v>
                </c:pt>
                <c:pt idx="111">
                  <c:v>0.81099999999999994</c:v>
                </c:pt>
                <c:pt idx="112">
                  <c:v>0.81800000000000006</c:v>
                </c:pt>
                <c:pt idx="113">
                  <c:v>0.82499999999999996</c:v>
                </c:pt>
                <c:pt idx="114">
                  <c:v>0.83299999999999996</c:v>
                </c:pt>
                <c:pt idx="115">
                  <c:v>0.84</c:v>
                </c:pt>
                <c:pt idx="116">
                  <c:v>0.84699999999999998</c:v>
                </c:pt>
                <c:pt idx="117">
                  <c:v>0.85499999999999998</c:v>
                </c:pt>
                <c:pt idx="118">
                  <c:v>0.86199999999999999</c:v>
                </c:pt>
                <c:pt idx="119">
                  <c:v>0.86899999999999999</c:v>
                </c:pt>
                <c:pt idx="120">
                  <c:v>0.876</c:v>
                </c:pt>
                <c:pt idx="121">
                  <c:v>0.88400000000000001</c:v>
                </c:pt>
                <c:pt idx="122">
                  <c:v>0.89100000000000001</c:v>
                </c:pt>
                <c:pt idx="123">
                  <c:v>0.89800000000000002</c:v>
                </c:pt>
                <c:pt idx="124">
                  <c:v>0.90600000000000003</c:v>
                </c:pt>
                <c:pt idx="125">
                  <c:v>0.91300000000000003</c:v>
                </c:pt>
                <c:pt idx="126">
                  <c:v>0.92</c:v>
                </c:pt>
                <c:pt idx="127">
                  <c:v>0.92800000000000005</c:v>
                </c:pt>
                <c:pt idx="128">
                  <c:v>0.93500000000000005</c:v>
                </c:pt>
                <c:pt idx="129">
                  <c:v>0.94199999999999995</c:v>
                </c:pt>
                <c:pt idx="130">
                  <c:v>0.94899999999999995</c:v>
                </c:pt>
                <c:pt idx="131">
                  <c:v>0.95699999999999996</c:v>
                </c:pt>
                <c:pt idx="132">
                  <c:v>0.96399999999999997</c:v>
                </c:pt>
                <c:pt idx="133">
                  <c:v>0.97099999999999997</c:v>
                </c:pt>
                <c:pt idx="134">
                  <c:v>0.97899999999999998</c:v>
                </c:pt>
                <c:pt idx="135">
                  <c:v>0.98599999999999999</c:v>
                </c:pt>
                <c:pt idx="136">
                  <c:v>0.99299999999999999</c:v>
                </c:pt>
                <c:pt idx="137">
                  <c:v>1</c:v>
                </c:pt>
              </c:numCache>
            </c:numRef>
          </c:yVal>
          <c:smooth val="1"/>
          <c:extLst>
            <c:ext xmlns:c16="http://schemas.microsoft.com/office/drawing/2014/chart" uri="{C3380CC4-5D6E-409C-BE32-E72D297353CC}">
              <c16:uniqueId val="{00000000-18D5-4AC6-AEDE-5358863F8CC3}"/>
            </c:ext>
          </c:extLst>
        </c:ser>
        <c:dLbls>
          <c:showLegendKey val="0"/>
          <c:showVal val="0"/>
          <c:showCatName val="0"/>
          <c:showSerName val="0"/>
          <c:showPercent val="0"/>
          <c:showBubbleSize val="0"/>
        </c:dLbls>
        <c:axId val="167914272"/>
        <c:axId val="167914664"/>
      </c:scatterChart>
      <c:valAx>
        <c:axId val="167914272"/>
        <c:scaling>
          <c:orientation val="minMax"/>
          <c:min val="2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7914664"/>
        <c:crosses val="autoZero"/>
        <c:crossBetween val="midCat"/>
        <c:majorUnit val="5"/>
      </c:valAx>
      <c:valAx>
        <c:axId val="1679146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7914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93D3478-0E88-487C-825B-172BAE55E8D0}" type="datetimeFigureOut">
              <a:rPr lang="en-SG" smtClean="0"/>
              <a:t>16/4/2020</a:t>
            </a:fld>
            <a:endParaRPr lang="en-SG"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E21C673-478A-4BE8-9A6E-5F6BFFBC9A66}" type="slidenum">
              <a:rPr lang="en-SG" smtClean="0"/>
              <a:t>‹#›</a:t>
            </a:fld>
            <a:endParaRPr lang="en-SG" dirty="0"/>
          </a:p>
        </p:txBody>
      </p:sp>
    </p:spTree>
    <p:extLst>
      <p:ext uri="{BB962C8B-B14F-4D97-AF65-F5344CB8AC3E}">
        <p14:creationId xmlns:p14="http://schemas.microsoft.com/office/powerpoint/2010/main" val="95773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can insert</a:t>
            </a:r>
            <a:r>
              <a:rPr lang="en-GB" baseline="0" dirty="0"/>
              <a:t> a short re-cap about what was learnt from the previous lesson before or after this slide.</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3</a:t>
            </a:fld>
            <a:endParaRPr lang="en-SG" dirty="0"/>
          </a:p>
        </p:txBody>
      </p:sp>
    </p:spTree>
    <p:extLst>
      <p:ext uri="{BB962C8B-B14F-4D97-AF65-F5344CB8AC3E}">
        <p14:creationId xmlns:p14="http://schemas.microsoft.com/office/powerpoint/2010/main" val="864447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Artificial Lighting systems</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16</a:t>
            </a:fld>
            <a:endParaRPr lang="en-SG" dirty="0"/>
          </a:p>
        </p:txBody>
      </p:sp>
    </p:spTree>
    <p:extLst>
      <p:ext uri="{BB962C8B-B14F-4D97-AF65-F5344CB8AC3E}">
        <p14:creationId xmlns:p14="http://schemas.microsoft.com/office/powerpoint/2010/main" val="324752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Plug (receptacle</a:t>
            </a:r>
            <a:r>
              <a:rPr lang="en-GB" baseline="0" dirty="0"/>
              <a:t>) load. This covers the television, computer’s, </a:t>
            </a:r>
            <a:r>
              <a:rPr lang="en-GB" baseline="0" dirty="0" err="1"/>
              <a:t>wifi</a:t>
            </a:r>
            <a:r>
              <a:rPr lang="en-GB" baseline="0" dirty="0"/>
              <a:t> routers, electric ovens, projectors, mobile phone chargers etc…</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17</a:t>
            </a:fld>
            <a:endParaRPr lang="en-SG" dirty="0"/>
          </a:p>
        </p:txBody>
      </p:sp>
    </p:spTree>
    <p:extLst>
      <p:ext uri="{BB962C8B-B14F-4D97-AF65-F5344CB8AC3E}">
        <p14:creationId xmlns:p14="http://schemas.microsoft.com/office/powerpoint/2010/main" val="221630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is Air Conditioning. Also mention that these have higher plug loads due to the</a:t>
            </a:r>
            <a:r>
              <a:rPr lang="en-GB" baseline="0" dirty="0"/>
              <a:t> numbers of computers and such.</a:t>
            </a:r>
          </a:p>
          <a:p>
            <a:endParaRPr lang="en-GB" baseline="0" dirty="0"/>
          </a:p>
          <a:p>
            <a:r>
              <a:rPr lang="en-GB" baseline="0" dirty="0"/>
              <a:t>Also note that the classrooms although larger in area than any of these other spaces still consume less energy in total than these other spaces. Thus we can see that Air Conditioning, although nor used in many spaces in schools consumes a vast quantity of energy</a:t>
            </a:r>
            <a:endParaRPr lang="en-GB" dirty="0"/>
          </a:p>
        </p:txBody>
      </p:sp>
      <p:sp>
        <p:nvSpPr>
          <p:cNvPr id="4" name="Slide Number Placeholder 3"/>
          <p:cNvSpPr>
            <a:spLocks noGrp="1"/>
          </p:cNvSpPr>
          <p:nvPr>
            <p:ph type="sldNum" sz="quarter" idx="10"/>
          </p:nvPr>
        </p:nvSpPr>
        <p:spPr/>
        <p:txBody>
          <a:bodyPr/>
          <a:lstStyle/>
          <a:p>
            <a:fld id="{AE21C673-478A-4BE8-9A6E-5F6BFFBC9A66}" type="slidenum">
              <a:rPr lang="en-SG" smtClean="0"/>
              <a:t>19</a:t>
            </a:fld>
            <a:endParaRPr lang="en-SG" dirty="0"/>
          </a:p>
        </p:txBody>
      </p:sp>
    </p:spTree>
    <p:extLst>
      <p:ext uri="{BB962C8B-B14F-4D97-AF65-F5344CB8AC3E}">
        <p14:creationId xmlns:p14="http://schemas.microsoft.com/office/powerpoint/2010/main" val="132207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this in mind the students should have an idea on what can be optimised:</a:t>
            </a:r>
          </a:p>
          <a:p>
            <a:r>
              <a:rPr lang="en-GB" dirty="0"/>
              <a:t>For example new AC units that are more efficient with higher temperature set points and to only be used when required</a:t>
            </a:r>
          </a:p>
          <a:p>
            <a:r>
              <a:rPr lang="en-GB" dirty="0"/>
              <a:t>Improve</a:t>
            </a:r>
            <a:r>
              <a:rPr lang="en-GB" baseline="0" dirty="0"/>
              <a:t> lighting by replacing the old lights with energy efficient fittings such as </a:t>
            </a:r>
            <a:r>
              <a:rPr lang="en-GB" baseline="0" dirty="0" err="1"/>
              <a:t>LEDs</a:t>
            </a:r>
            <a:r>
              <a:rPr lang="en-GB" baseline="0" dirty="0"/>
              <a:t> and high efficiency fluorescent lights (the next two lessons will focus on these).</a:t>
            </a:r>
            <a:endParaRPr lang="en-GB" dirty="0"/>
          </a:p>
        </p:txBody>
      </p:sp>
      <p:sp>
        <p:nvSpPr>
          <p:cNvPr id="4" name="Slide Number Placeholder 3"/>
          <p:cNvSpPr>
            <a:spLocks noGrp="1"/>
          </p:cNvSpPr>
          <p:nvPr>
            <p:ph type="sldNum" sz="quarter" idx="10"/>
          </p:nvPr>
        </p:nvSpPr>
        <p:spPr/>
        <p:txBody>
          <a:bodyPr/>
          <a:lstStyle/>
          <a:p>
            <a:fld id="{AE21C673-478A-4BE8-9A6E-5F6BFFBC9A66}" type="slidenum">
              <a:rPr lang="en-SG" smtClean="0"/>
              <a:t>21</a:t>
            </a:fld>
            <a:endParaRPr lang="en-SG" dirty="0"/>
          </a:p>
        </p:txBody>
      </p:sp>
    </p:spTree>
    <p:extLst>
      <p:ext uri="{BB962C8B-B14F-4D97-AF65-F5344CB8AC3E}">
        <p14:creationId xmlns:p14="http://schemas.microsoft.com/office/powerpoint/2010/main" val="254766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1" kern="1200" dirty="0">
                <a:solidFill>
                  <a:schemeClr val="tx1"/>
                </a:solidFill>
                <a:effectLst/>
                <a:latin typeface="+mn-lt"/>
                <a:ea typeface="+mn-ea"/>
                <a:cs typeface="+mn-cs"/>
              </a:rPr>
              <a:t>Renewable resources</a:t>
            </a:r>
            <a:endParaRPr lang="en-GB" sz="1200" b="1"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Renewable resources of fuel </a:t>
            </a:r>
            <a:r>
              <a:rPr lang="en-SG" sz="1200" b="1" kern="1200" dirty="0">
                <a:solidFill>
                  <a:schemeClr val="tx1"/>
                </a:solidFill>
                <a:effectLst/>
                <a:latin typeface="+mn-lt"/>
                <a:ea typeface="+mn-ea"/>
                <a:cs typeface="+mn-cs"/>
              </a:rPr>
              <a:t>do not cost anything</a:t>
            </a:r>
            <a:r>
              <a:rPr lang="en-SG" sz="1200" kern="1200" dirty="0">
                <a:solidFill>
                  <a:schemeClr val="tx1"/>
                </a:solidFill>
                <a:effectLst/>
                <a:latin typeface="+mn-lt"/>
                <a:ea typeface="+mn-ea"/>
                <a:cs typeface="+mn-cs"/>
              </a:rPr>
              <a:t>, but the equipment used to generate the power may be expensive to build. Certain resources are reliable, including tidal barrages and hydroelectric power. Others are less reliable, including wind and solar energy.</a:t>
            </a:r>
            <a:endParaRPr lang="en-GB" sz="1200" kern="1200" dirty="0">
              <a:solidFill>
                <a:schemeClr val="tx1"/>
              </a:solidFill>
              <a:effectLst/>
              <a:latin typeface="+mn-lt"/>
              <a:ea typeface="+mn-ea"/>
              <a:cs typeface="+mn-cs"/>
            </a:endParaRPr>
          </a:p>
          <a:p>
            <a:endParaRPr lang="en-SG" sz="1200" b="1" kern="1200" dirty="0">
              <a:solidFill>
                <a:schemeClr val="tx1"/>
              </a:solidFill>
              <a:effectLst/>
              <a:latin typeface="+mn-lt"/>
              <a:ea typeface="+mn-ea"/>
              <a:cs typeface="+mn-cs"/>
            </a:endParaRPr>
          </a:p>
          <a:p>
            <a:r>
              <a:rPr lang="en-SG" sz="1200" b="1" kern="1200" dirty="0">
                <a:solidFill>
                  <a:schemeClr val="tx1"/>
                </a:solidFill>
                <a:effectLst/>
                <a:latin typeface="+mn-lt"/>
                <a:ea typeface="+mn-ea"/>
                <a:cs typeface="+mn-cs"/>
              </a:rPr>
              <a:t>Wind energy</a:t>
            </a:r>
            <a:endParaRPr lang="en-GB" sz="1200" b="1"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The wind is produced as a result of giant </a:t>
            </a:r>
            <a:r>
              <a:rPr lang="en-SG" sz="1200" i="1" kern="1200" dirty="0">
                <a:solidFill>
                  <a:schemeClr val="tx1"/>
                </a:solidFill>
                <a:effectLst/>
                <a:latin typeface="+mn-lt"/>
                <a:ea typeface="+mn-ea"/>
                <a:cs typeface="+mn-cs"/>
              </a:rPr>
              <a:t>convection</a:t>
            </a:r>
            <a:r>
              <a:rPr lang="en-SG" sz="1200" kern="1200" dirty="0">
                <a:solidFill>
                  <a:schemeClr val="tx1"/>
                </a:solidFill>
                <a:effectLst/>
                <a:latin typeface="+mn-lt"/>
                <a:ea typeface="+mn-ea"/>
                <a:cs typeface="+mn-cs"/>
              </a:rPr>
              <a:t> currents in the Earth's atmosphere, which are driven by heat energy from the sun. This means that the kinetic energy in wind is a renewable energy resource: as long as the sun exists, the wind will too.</a:t>
            </a:r>
            <a:endParaRPr lang="en-GB"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Wind turbines have huge blades mounted on a tall tower. As the wind blows, it transfers some of its kinetic energy to the blades, which turn and drive the generator. Several wind turbines may be grouped together in windy locations to form wind farms.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21C673-478A-4BE8-9A6E-5F6BFFBC9A66}" type="slidenum">
              <a:rPr lang="en-SG" smtClean="0"/>
              <a:t>23</a:t>
            </a:fld>
            <a:endParaRPr lang="en-SG" dirty="0"/>
          </a:p>
        </p:txBody>
      </p:sp>
    </p:spTree>
    <p:extLst>
      <p:ext uri="{BB962C8B-B14F-4D97-AF65-F5344CB8AC3E}">
        <p14:creationId xmlns:p14="http://schemas.microsoft.com/office/powerpoint/2010/main" val="2188727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1" kern="1200" dirty="0">
                <a:solidFill>
                  <a:schemeClr val="tx1"/>
                </a:solidFill>
                <a:effectLst/>
                <a:latin typeface="+mn-lt"/>
                <a:ea typeface="+mn-ea"/>
                <a:cs typeface="+mn-cs"/>
              </a:rPr>
              <a:t>Solar cells (Photovoltaic Panels)</a:t>
            </a:r>
          </a:p>
          <a:p>
            <a:endParaRPr lang="en-GB" sz="1200" b="1"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Solar cells convert light energy directly into electrical energy. These are not new technology, small solar cells have been used in calculators for a very long time. Larger arrays of solar cells are used to power road signs, and used to power satellites in orbit around Earth. More recently </a:t>
            </a:r>
            <a:r>
              <a:rPr lang="en-SG" sz="1200" kern="1200" dirty="0" err="1">
                <a:solidFill>
                  <a:schemeClr val="tx1"/>
                </a:solidFill>
                <a:effectLst/>
                <a:latin typeface="+mn-lt"/>
                <a:ea typeface="+mn-ea"/>
                <a:cs typeface="+mn-cs"/>
              </a:rPr>
              <a:t>photovoltaics</a:t>
            </a:r>
            <a:r>
              <a:rPr lang="en-SG" sz="1200" kern="1200" dirty="0">
                <a:solidFill>
                  <a:schemeClr val="tx1"/>
                </a:solidFill>
                <a:effectLst/>
                <a:latin typeface="+mn-lt"/>
                <a:ea typeface="+mn-ea"/>
                <a:cs typeface="+mn-cs"/>
              </a:rPr>
              <a:t> have been used in buildings as a viable way of offsetting their energy. </a:t>
            </a:r>
            <a:r>
              <a:rPr lang="en-SG" sz="1200" kern="1200" dirty="0" err="1">
                <a:solidFill>
                  <a:schemeClr val="tx1"/>
                </a:solidFill>
                <a:effectLst/>
                <a:latin typeface="+mn-lt"/>
                <a:ea typeface="+mn-ea"/>
                <a:cs typeface="+mn-cs"/>
              </a:rPr>
              <a:t>BCA’s</a:t>
            </a:r>
            <a:r>
              <a:rPr lang="en-SG" sz="1200" kern="1200" dirty="0">
                <a:solidFill>
                  <a:schemeClr val="tx1"/>
                </a:solidFill>
                <a:effectLst/>
                <a:latin typeface="+mn-lt"/>
                <a:ea typeface="+mn-ea"/>
                <a:cs typeface="+mn-cs"/>
              </a:rPr>
              <a:t> zero energy building in Singapore is an</a:t>
            </a:r>
            <a:r>
              <a:rPr lang="en-SG" sz="1200" kern="1200" baseline="0" dirty="0">
                <a:solidFill>
                  <a:schemeClr val="tx1"/>
                </a:solidFill>
                <a:effectLst/>
                <a:latin typeface="+mn-lt"/>
                <a:ea typeface="+mn-ea"/>
                <a:cs typeface="+mn-cs"/>
              </a:rPr>
              <a:t> example of the extensive use of </a:t>
            </a:r>
            <a:r>
              <a:rPr lang="en-SG" sz="1200" kern="1200" baseline="0" dirty="0" err="1">
                <a:solidFill>
                  <a:schemeClr val="tx1"/>
                </a:solidFill>
                <a:effectLst/>
                <a:latin typeface="+mn-lt"/>
                <a:ea typeface="+mn-ea"/>
                <a:cs typeface="+mn-cs"/>
              </a:rPr>
              <a:t>photvoltaics</a:t>
            </a:r>
            <a:r>
              <a:rPr lang="en-SG" sz="1200" kern="1200" baseline="0" dirty="0">
                <a:solidFill>
                  <a:schemeClr val="tx1"/>
                </a:solidFill>
                <a:effectLst/>
                <a:latin typeface="+mn-lt"/>
                <a:ea typeface="+mn-ea"/>
                <a:cs typeface="+mn-cs"/>
              </a:rPr>
              <a:t> which produces as much energy as the building consumes in a year. – </a:t>
            </a:r>
            <a:r>
              <a:rPr lang="en-SG" sz="1200" b="1" kern="1200" baseline="0" dirty="0">
                <a:solidFill>
                  <a:schemeClr val="tx1"/>
                </a:solidFill>
                <a:effectLst/>
                <a:latin typeface="+mn-lt"/>
                <a:ea typeface="+mn-ea"/>
                <a:cs typeface="+mn-cs"/>
              </a:rPr>
              <a:t>Could Schools also achieve this?</a:t>
            </a:r>
            <a:endParaRPr lang="en-SG"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SG" sz="1200" b="1" kern="1200" dirty="0">
                <a:solidFill>
                  <a:schemeClr val="tx1"/>
                </a:solidFill>
                <a:effectLst/>
                <a:latin typeface="+mn-lt"/>
                <a:ea typeface="+mn-ea"/>
                <a:cs typeface="+mn-cs"/>
              </a:rPr>
              <a:t>Solar panels</a:t>
            </a:r>
          </a:p>
          <a:p>
            <a:r>
              <a:rPr lang="en-SG" sz="1200" kern="1200" dirty="0">
                <a:solidFill>
                  <a:schemeClr val="tx1"/>
                </a:solidFill>
                <a:effectLst/>
                <a:latin typeface="+mn-lt"/>
                <a:ea typeface="+mn-ea"/>
                <a:cs typeface="+mn-cs"/>
              </a:rPr>
              <a:t>Solar panels do not generate electricity, but rather they heat up water. They are often located on the roofs of buildings where they can receive heat energy from the sun. The water heated</a:t>
            </a:r>
            <a:r>
              <a:rPr lang="en-SG" sz="1200" kern="1200" baseline="0" dirty="0">
                <a:solidFill>
                  <a:schemeClr val="tx1"/>
                </a:solidFill>
                <a:effectLst/>
                <a:latin typeface="+mn-lt"/>
                <a:ea typeface="+mn-ea"/>
                <a:cs typeface="+mn-cs"/>
              </a:rPr>
              <a:t> by the panels is often stored in an insulated storage tank to keep the water hot for use in the evening or early morning. This technology again is not new and has been widely adopted globally. </a:t>
            </a:r>
          </a:p>
          <a:p>
            <a:endParaRPr lang="en-GB" sz="1200" kern="1200" dirty="0">
              <a:solidFill>
                <a:schemeClr val="tx1"/>
              </a:solidFill>
              <a:effectLst/>
              <a:latin typeface="+mn-lt"/>
              <a:ea typeface="+mn-ea"/>
              <a:cs typeface="+mn-cs"/>
            </a:endParaRPr>
          </a:p>
          <a:p>
            <a:r>
              <a:rPr lang="en-SG" sz="1200" b="1" kern="1200" dirty="0">
                <a:solidFill>
                  <a:schemeClr val="tx1"/>
                </a:solidFill>
                <a:effectLst/>
                <a:latin typeface="+mn-lt"/>
                <a:ea typeface="+mn-ea"/>
                <a:cs typeface="+mn-cs"/>
              </a:rPr>
              <a:t>Advantages</a:t>
            </a:r>
          </a:p>
          <a:p>
            <a:r>
              <a:rPr lang="en-SG" sz="1200" kern="1200" dirty="0">
                <a:solidFill>
                  <a:schemeClr val="tx1"/>
                </a:solidFill>
                <a:effectLst/>
                <a:latin typeface="+mn-lt"/>
                <a:ea typeface="+mn-ea"/>
                <a:cs typeface="+mn-cs"/>
              </a:rPr>
              <a:t>Solar energy is </a:t>
            </a:r>
            <a:r>
              <a:rPr lang="en-SG" sz="1200" b="1" kern="1200" dirty="0">
                <a:solidFill>
                  <a:schemeClr val="tx1"/>
                </a:solidFill>
                <a:effectLst/>
                <a:latin typeface="+mn-lt"/>
                <a:ea typeface="+mn-ea"/>
                <a:cs typeface="+mn-cs"/>
              </a:rPr>
              <a:t>a renewable energy resource</a:t>
            </a:r>
            <a:r>
              <a:rPr lang="en-SG" sz="1200" kern="1200" dirty="0">
                <a:solidFill>
                  <a:schemeClr val="tx1"/>
                </a:solidFill>
                <a:effectLst/>
                <a:latin typeface="+mn-lt"/>
                <a:ea typeface="+mn-ea"/>
                <a:cs typeface="+mn-cs"/>
              </a:rPr>
              <a:t> and there are no fuel costs. No harmful polluting gases are produced.</a:t>
            </a:r>
            <a:endParaRPr lang="en-GB" sz="1200" kern="1200" dirty="0">
              <a:solidFill>
                <a:schemeClr val="tx1"/>
              </a:solidFill>
              <a:effectLst/>
              <a:latin typeface="+mn-lt"/>
              <a:ea typeface="+mn-ea"/>
              <a:cs typeface="+mn-cs"/>
            </a:endParaRPr>
          </a:p>
          <a:p>
            <a:endParaRPr lang="en-SG" sz="1200" b="1" kern="1200" dirty="0">
              <a:solidFill>
                <a:schemeClr val="tx1"/>
              </a:solidFill>
              <a:effectLst/>
              <a:latin typeface="+mn-lt"/>
              <a:ea typeface="+mn-ea"/>
              <a:cs typeface="+mn-cs"/>
            </a:endParaRPr>
          </a:p>
          <a:p>
            <a:r>
              <a:rPr lang="en-SG" sz="1200" b="1" kern="1200" dirty="0">
                <a:solidFill>
                  <a:schemeClr val="tx1"/>
                </a:solidFill>
                <a:effectLst/>
                <a:latin typeface="+mn-lt"/>
                <a:ea typeface="+mn-ea"/>
                <a:cs typeface="+mn-cs"/>
              </a:rPr>
              <a:t>Disadvantages</a:t>
            </a:r>
            <a:endParaRPr lang="en-GB" sz="1200" kern="1200" dirty="0">
              <a:solidFill>
                <a:schemeClr val="tx1"/>
              </a:solidFill>
              <a:effectLst/>
              <a:latin typeface="+mn-lt"/>
              <a:ea typeface="+mn-ea"/>
              <a:cs typeface="+mn-cs"/>
            </a:endParaRPr>
          </a:p>
          <a:p>
            <a:pPr lvl="0"/>
            <a:r>
              <a:rPr lang="en-SG" sz="1200" kern="1200" dirty="0">
                <a:solidFill>
                  <a:schemeClr val="tx1"/>
                </a:solidFill>
                <a:effectLst/>
                <a:latin typeface="+mn-lt"/>
                <a:ea typeface="+mn-ea"/>
                <a:cs typeface="+mn-cs"/>
              </a:rPr>
              <a:t>Solar panels may only produce energy</a:t>
            </a:r>
            <a:r>
              <a:rPr lang="en-SG" sz="1200" kern="1200" baseline="0" dirty="0">
                <a:solidFill>
                  <a:schemeClr val="tx1"/>
                </a:solidFill>
                <a:effectLst/>
                <a:latin typeface="+mn-lt"/>
                <a:ea typeface="+mn-ea"/>
                <a:cs typeface="+mn-cs"/>
              </a:rPr>
              <a:t> or </a:t>
            </a:r>
            <a:r>
              <a:rPr lang="en-SG" sz="1200" kern="1200" dirty="0">
                <a:solidFill>
                  <a:schemeClr val="tx1"/>
                </a:solidFill>
                <a:effectLst/>
                <a:latin typeface="+mn-lt"/>
                <a:ea typeface="+mn-ea"/>
                <a:cs typeface="+mn-cs"/>
              </a:rPr>
              <a:t>hot water in sunny climates.</a:t>
            </a:r>
            <a:r>
              <a:rPr lang="en-SG" sz="1200" kern="1200" baseline="0" dirty="0">
                <a:solidFill>
                  <a:schemeClr val="tx1"/>
                </a:solidFill>
                <a:effectLst/>
                <a:latin typeface="+mn-lt"/>
                <a:ea typeface="+mn-ea"/>
                <a:cs typeface="+mn-cs"/>
              </a:rPr>
              <a:t> A</a:t>
            </a:r>
            <a:r>
              <a:rPr lang="en-SG" sz="1200" kern="1200" dirty="0">
                <a:solidFill>
                  <a:schemeClr val="tx1"/>
                </a:solidFill>
                <a:effectLst/>
                <a:latin typeface="+mn-lt"/>
                <a:ea typeface="+mn-ea"/>
                <a:cs typeface="+mn-cs"/>
              </a:rPr>
              <a:t>lthough warm water can be produced on cloudy days, neither solar cells nor solar panels work at night.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21C673-478A-4BE8-9A6E-5F6BFFBC9A66}" type="slidenum">
              <a:rPr lang="en-SG" smtClean="0"/>
              <a:t>24</a:t>
            </a:fld>
            <a:endParaRPr lang="en-SG" dirty="0"/>
          </a:p>
        </p:txBody>
      </p:sp>
    </p:spTree>
    <p:extLst>
      <p:ext uri="{BB962C8B-B14F-4D97-AF65-F5344CB8AC3E}">
        <p14:creationId xmlns:p14="http://schemas.microsoft.com/office/powerpoint/2010/main" val="791013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err="1">
                <a:solidFill>
                  <a:schemeClr val="tx1"/>
                </a:solidFill>
                <a:effectLst/>
                <a:latin typeface="+mn-lt"/>
                <a:ea typeface="+mn-ea"/>
                <a:cs typeface="+mn-cs"/>
              </a:rPr>
              <a:t>Photovoltaics</a:t>
            </a:r>
            <a:r>
              <a:rPr lang="en-GB" sz="1200" b="1" kern="1200" dirty="0">
                <a:solidFill>
                  <a:schemeClr val="tx1"/>
                </a:solidFill>
                <a:effectLst/>
                <a:latin typeface="+mn-lt"/>
                <a:ea typeface="+mn-ea"/>
                <a:cs typeface="+mn-cs"/>
              </a:rPr>
              <a:t> (PV)</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Photovoltaic energy is the conversion of sunlight into electricity through a photovoltaic (</a:t>
            </a:r>
            <a:r>
              <a:rPr lang="en-GB" sz="1200" kern="1200" dirty="0" err="1">
                <a:solidFill>
                  <a:schemeClr val="tx1"/>
                </a:solidFill>
                <a:effectLst/>
                <a:latin typeface="+mn-lt"/>
                <a:ea typeface="+mn-ea"/>
                <a:cs typeface="+mn-cs"/>
              </a:rPr>
              <a:t>PVs</a:t>
            </a:r>
            <a:r>
              <a:rPr lang="en-GB" sz="1200" kern="1200" dirty="0">
                <a:solidFill>
                  <a:schemeClr val="tx1"/>
                </a:solidFill>
                <a:effectLst/>
                <a:latin typeface="+mn-lt"/>
                <a:ea typeface="+mn-ea"/>
                <a:cs typeface="+mn-cs"/>
              </a:rPr>
              <a:t>) cell, commonly called a solar cell. In contrast to solar thermal systems, photovoltaic systems convert sunlight directly into electrical energy.  This is a solid state electronic process involving no moving parts and the systems are therefore reliable and durable.  The </a:t>
            </a:r>
            <a:r>
              <a:rPr lang="en-GB" sz="1200" kern="1200" dirty="0" err="1">
                <a:solidFill>
                  <a:schemeClr val="tx1"/>
                </a:solidFill>
                <a:effectLst/>
                <a:latin typeface="+mn-lt"/>
                <a:ea typeface="+mn-ea"/>
                <a:cs typeface="+mn-cs"/>
              </a:rPr>
              <a:t>pv</a:t>
            </a:r>
            <a:r>
              <a:rPr lang="en-GB" sz="1200" kern="1200" dirty="0">
                <a:solidFill>
                  <a:schemeClr val="tx1"/>
                </a:solidFill>
                <a:effectLst/>
                <a:latin typeface="+mn-lt"/>
                <a:ea typeface="+mn-ea"/>
                <a:cs typeface="+mn-cs"/>
              </a:rPr>
              <a:t> cell was discovered in 1954 by Bell Telephone researchers examining the sensitivity of a properly prepared silicon wafer to sunlight.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simplest photovoltaic systems power many of the small calculators and wrist watches used everyday.</a:t>
            </a:r>
          </a:p>
          <a:p>
            <a:r>
              <a:rPr lang="en-GB" sz="1200" kern="1200" dirty="0">
                <a:solidFill>
                  <a:schemeClr val="tx1"/>
                </a:solidFill>
                <a:effectLst/>
                <a:latin typeface="+mn-lt"/>
                <a:ea typeface="+mn-ea"/>
                <a:cs typeface="+mn-cs"/>
              </a:rPr>
              <a:t>A photovoltaic cell is a semi-conductor device, usually a silicon p-n junction diode.  Light incident on the surface of the cell frees electrons from their positions in the crystal lattice.  Electrons which drift to the p-n junction are accelerated into the n-type region by the electric field innately present across the junction.  The excess of electrons (negative charge carriers) thus produced in the n-type region sets up a potential difference from the n-type to the p-type side of the cell.  This potential difference (or voltage) will then cause a current to flow in the external circuit</a:t>
            </a: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21C673-478A-4BE8-9A6E-5F6BFFBC9A66}" type="slidenum">
              <a:rPr lang="en-SG" smtClean="0"/>
              <a:t>25</a:t>
            </a:fld>
            <a:endParaRPr lang="en-SG" dirty="0"/>
          </a:p>
        </p:txBody>
      </p:sp>
    </p:spTree>
    <p:extLst>
      <p:ext uri="{BB962C8B-B14F-4D97-AF65-F5344CB8AC3E}">
        <p14:creationId xmlns:p14="http://schemas.microsoft.com/office/powerpoint/2010/main" val="124947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PV installation sketch for a Green School, ask if</a:t>
            </a:r>
            <a:r>
              <a:rPr lang="en-GB" baseline="0" dirty="0"/>
              <a:t> students think their school can be zero energy!</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26</a:t>
            </a:fld>
            <a:endParaRPr lang="en-SG" dirty="0"/>
          </a:p>
        </p:txBody>
      </p:sp>
    </p:spTree>
    <p:extLst>
      <p:ext uri="{BB962C8B-B14F-4D97-AF65-F5344CB8AC3E}">
        <p14:creationId xmlns:p14="http://schemas.microsoft.com/office/powerpoint/2010/main" val="419171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Solar water-heating systems</a:t>
            </a:r>
            <a:r>
              <a:rPr lang="en-GB" sz="1200" kern="1200" dirty="0">
                <a:solidFill>
                  <a:schemeClr val="tx1"/>
                </a:solidFill>
                <a:effectLst/>
                <a:latin typeface="+mn-lt"/>
                <a:ea typeface="+mn-ea"/>
                <a:cs typeface="+mn-cs"/>
              </a:rPr>
              <a:t> typically are roof-mounted panels that absorb the sun's heat into water or some other fluid, then deliver it to the buildings water heating system through a heat exchanger. Solar systems can also provide indoor space heating by running the heated water though radiant floor-heating pipes or through a heat exchanger in warm air applications. These systems can provide heat and hot water with very little energy use. "Active" solar systems rely on pumps to move the fluid through the collectors to where the heat is exchanged into the fluid. A pump increases system efficiency, but also cost, maintenance, and the need for outside power. "Passive" systems are designed so that the heated fluid moves through the collector naturally (heat rises, while cold tends to sink), without requiring a pump or outside power.</a:t>
            </a:r>
            <a:endParaRPr lang="en-GB" dirty="0"/>
          </a:p>
        </p:txBody>
      </p:sp>
      <p:sp>
        <p:nvSpPr>
          <p:cNvPr id="4" name="Slide Number Placeholder 3"/>
          <p:cNvSpPr>
            <a:spLocks noGrp="1"/>
          </p:cNvSpPr>
          <p:nvPr>
            <p:ph type="sldNum" sz="quarter" idx="10"/>
          </p:nvPr>
        </p:nvSpPr>
        <p:spPr/>
        <p:txBody>
          <a:bodyPr/>
          <a:lstStyle/>
          <a:p>
            <a:fld id="{AE21C673-478A-4BE8-9A6E-5F6BFFBC9A66}" type="slidenum">
              <a:rPr lang="en-SG" smtClean="0"/>
              <a:t>27</a:t>
            </a:fld>
            <a:endParaRPr lang="en-SG" dirty="0"/>
          </a:p>
        </p:txBody>
      </p:sp>
    </p:spTree>
    <p:extLst>
      <p:ext uri="{BB962C8B-B14F-4D97-AF65-F5344CB8AC3E}">
        <p14:creationId xmlns:p14="http://schemas.microsoft.com/office/powerpoint/2010/main" val="330307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lessons will</a:t>
            </a:r>
            <a:r>
              <a:rPr lang="en-GB" baseline="0" dirty="0"/>
              <a:t> help you identify areas where the school can improve its energy performance, to reduce its consumption</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28</a:t>
            </a:fld>
            <a:endParaRPr lang="en-SG" dirty="0"/>
          </a:p>
        </p:txBody>
      </p:sp>
    </p:spTree>
    <p:extLst>
      <p:ext uri="{BB962C8B-B14F-4D97-AF65-F5344CB8AC3E}">
        <p14:creationId xmlns:p14="http://schemas.microsoft.com/office/powerpoint/2010/main" val="37823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Fossil fuels are non-renewable energy resources. </a:t>
            </a:r>
            <a:r>
              <a:rPr lang="en-SG" sz="1200" b="1" kern="1200" dirty="0">
                <a:solidFill>
                  <a:schemeClr val="tx1"/>
                </a:solidFill>
                <a:effectLst/>
                <a:latin typeface="+mn-lt"/>
                <a:ea typeface="+mn-ea"/>
                <a:cs typeface="+mn-cs"/>
              </a:rPr>
              <a:t>Their supply is limited and they will eventually run out</a:t>
            </a:r>
            <a:r>
              <a:rPr lang="en-SG" sz="1200" kern="1200" dirty="0">
                <a:solidFill>
                  <a:schemeClr val="tx1"/>
                </a:solidFill>
                <a:effectLst/>
                <a:latin typeface="+mn-lt"/>
                <a:ea typeface="+mn-ea"/>
                <a:cs typeface="+mn-cs"/>
              </a:rPr>
              <a:t>. Fossil fuels do not renew themselves, while fuels such as wood can be renewed endlessly.</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Fossil fuels </a:t>
            </a:r>
            <a:r>
              <a:rPr lang="en-SG" sz="1200" b="1" kern="1200" dirty="0">
                <a:solidFill>
                  <a:schemeClr val="tx1"/>
                </a:solidFill>
                <a:effectLst/>
                <a:latin typeface="+mn-lt"/>
                <a:ea typeface="+mn-ea"/>
                <a:cs typeface="+mn-cs"/>
              </a:rPr>
              <a:t>release carbon dioxide when they burn</a:t>
            </a:r>
            <a:r>
              <a:rPr lang="en-SG" sz="1200" kern="1200" dirty="0">
                <a:solidFill>
                  <a:schemeClr val="tx1"/>
                </a:solidFill>
                <a:effectLst/>
                <a:latin typeface="+mn-lt"/>
                <a:ea typeface="+mn-ea"/>
                <a:cs typeface="+mn-cs"/>
              </a:rPr>
              <a:t>, which adds to the greenhouse effect and increases global warming. Of the three fossil fuels, for a given amount of energy released, coal produces the most carbon dioxide and natural gas produces the least.</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Coal and oil </a:t>
            </a:r>
            <a:r>
              <a:rPr lang="en-SG" sz="1200" b="1" kern="1200" dirty="0">
                <a:solidFill>
                  <a:schemeClr val="tx1"/>
                </a:solidFill>
                <a:effectLst/>
                <a:latin typeface="+mn-lt"/>
                <a:ea typeface="+mn-ea"/>
                <a:cs typeface="+mn-cs"/>
              </a:rPr>
              <a:t>release sulphur dioxide gas when they burn</a:t>
            </a:r>
            <a:r>
              <a:rPr lang="en-SG" sz="1200" kern="1200" dirty="0">
                <a:solidFill>
                  <a:schemeClr val="tx1"/>
                </a:solidFill>
                <a:effectLst/>
                <a:latin typeface="+mn-lt"/>
                <a:ea typeface="+mn-ea"/>
                <a:cs typeface="+mn-cs"/>
              </a:rPr>
              <a:t>, which causes breathing problems for living creatures and contributes to acid rain.</a:t>
            </a:r>
          </a:p>
          <a:p>
            <a:r>
              <a:rPr lang="en-GB" sz="1200" b="1" kern="1200" dirty="0">
                <a:solidFill>
                  <a:schemeClr val="tx1"/>
                </a:solidFill>
                <a:effectLst/>
                <a:latin typeface="+mn-lt"/>
                <a:ea typeface="+mn-ea"/>
                <a:cs typeface="+mn-cs"/>
              </a:rPr>
              <a:t>Crude oil is a mixture of compounds called hydrocarbons. Many useful materials can be produced from crude oil. It can be separated into different fractions using fractional distillation, and some of these can be used as fuels. Unfortunately, there are environmental consequences when fossil fuels such as crude oil and its products are used.</a:t>
            </a:r>
          </a:p>
          <a:p>
            <a:endParaRPr lang="en-SG"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Complete combustion</a:t>
            </a:r>
            <a:endParaRPr lang="en-SG"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Fuels burn when they react with oxygen in the air. The hydrogen in hydrocarbons is oxidised to water (remember that water, H</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O, is an oxide of hydrogen). If there is plenty of air, we get complete combustion and the carbon in hydrocarbons is oxidised to carbon dioxide:</a:t>
            </a:r>
            <a:endParaRPr lang="en-SG"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hydrocarbon + oxygen    →    water + carbon dioxide</a:t>
            </a:r>
            <a:endParaRPr lang="en-SG"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Incomplete combustion</a:t>
            </a:r>
            <a:endParaRPr lang="en-SG"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there is insufficient oxygen for complete combustion or where there are impurities in the fuel source, we get incomplete combustion. The hydrogen is still oxidised to water, but instead of carbon dioxide we get carbon monoxide. Particles of carbon, seen as soot or smoke, are also released.</a:t>
            </a:r>
            <a:endParaRPr lang="en-SG"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combustion of a fuel, especially with impurities may release several gases into the atmosphere, including:</a:t>
            </a:r>
          </a:p>
          <a:p>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water vapour</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carbon dioxide</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carbon monoxide</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particles</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sulphur dioxide</a:t>
            </a:r>
          </a:p>
          <a:p>
            <a:pPr lvl="0"/>
            <a:endParaRPr lang="en-SG"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products are harmful to the environment When sulphur dioxide dissolves in water droplets in clouds, it makes the rain more acidic than normal. This is called </a:t>
            </a:r>
            <a:r>
              <a:rPr lang="en-GB" sz="1200" b="1" kern="1200" dirty="0">
                <a:solidFill>
                  <a:schemeClr val="tx1"/>
                </a:solidFill>
                <a:effectLst/>
                <a:latin typeface="+mn-lt"/>
                <a:ea typeface="+mn-ea"/>
                <a:cs typeface="+mn-cs"/>
              </a:rPr>
              <a:t>acid rain</a:t>
            </a:r>
            <a:r>
              <a:rPr lang="en-GB" sz="1200" kern="1200" dirty="0">
                <a:solidFill>
                  <a:schemeClr val="tx1"/>
                </a:solidFill>
                <a:effectLst/>
                <a:latin typeface="+mn-lt"/>
                <a:ea typeface="+mn-ea"/>
                <a:cs typeface="+mn-cs"/>
              </a:rPr>
              <a:t>.</a:t>
            </a:r>
            <a:endParaRPr lang="en-SG"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5</a:t>
            </a:fld>
            <a:endParaRPr lang="en-SG" dirty="0"/>
          </a:p>
        </p:txBody>
      </p:sp>
    </p:spTree>
    <p:extLst>
      <p:ext uri="{BB962C8B-B14F-4D97-AF65-F5344CB8AC3E}">
        <p14:creationId xmlns:p14="http://schemas.microsoft.com/office/powerpoint/2010/main" val="1880120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lessons will</a:t>
            </a:r>
            <a:r>
              <a:rPr lang="en-GB" baseline="0" dirty="0"/>
              <a:t> help you identify areas where the school can improve its energy performance, to reduce its consumption</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29</a:t>
            </a:fld>
            <a:endParaRPr lang="en-SG" dirty="0"/>
          </a:p>
        </p:txBody>
      </p:sp>
    </p:spTree>
    <p:extLst>
      <p:ext uri="{BB962C8B-B14F-4D97-AF65-F5344CB8AC3E}">
        <p14:creationId xmlns:p14="http://schemas.microsoft.com/office/powerpoint/2010/main" val="244944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30</a:t>
            </a:fld>
            <a:endParaRPr lang="en-SG" dirty="0"/>
          </a:p>
        </p:txBody>
      </p:sp>
    </p:spTree>
    <p:extLst>
      <p:ext uri="{BB962C8B-B14F-4D97-AF65-F5344CB8AC3E}">
        <p14:creationId xmlns:p14="http://schemas.microsoft.com/office/powerpoint/2010/main" val="3854517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lessons will</a:t>
            </a:r>
            <a:r>
              <a:rPr lang="en-GB" baseline="0" dirty="0"/>
              <a:t> help you identify areas where the school can improve its energy performance, to reduce its consumption</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31</a:t>
            </a:fld>
            <a:endParaRPr lang="en-SG" dirty="0"/>
          </a:p>
        </p:txBody>
      </p:sp>
    </p:spTree>
    <p:extLst>
      <p:ext uri="{BB962C8B-B14F-4D97-AF65-F5344CB8AC3E}">
        <p14:creationId xmlns:p14="http://schemas.microsoft.com/office/powerpoint/2010/main" val="184984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The main nuclear fuels are uranium and plutonium. These are </a:t>
            </a:r>
            <a:r>
              <a:rPr lang="en-SG" sz="1200" b="1" kern="1200" dirty="0">
                <a:solidFill>
                  <a:schemeClr val="tx1"/>
                </a:solidFill>
                <a:effectLst/>
                <a:latin typeface="+mn-lt"/>
                <a:ea typeface="+mn-ea"/>
                <a:cs typeface="+mn-cs"/>
              </a:rPr>
              <a:t>radioactive metals</a:t>
            </a:r>
            <a:r>
              <a:rPr lang="en-SG" sz="1200" kern="1200" dirty="0">
                <a:solidFill>
                  <a:schemeClr val="tx1"/>
                </a:solidFill>
                <a:effectLst/>
                <a:latin typeface="+mn-lt"/>
                <a:ea typeface="+mn-ea"/>
                <a:cs typeface="+mn-cs"/>
              </a:rPr>
              <a:t>. Nuclear fuels are not burnt to release energy. Instead, </a:t>
            </a:r>
            <a:r>
              <a:rPr lang="en-SG" sz="1200" b="1" kern="1200" dirty="0">
                <a:solidFill>
                  <a:schemeClr val="tx1"/>
                </a:solidFill>
                <a:effectLst/>
                <a:latin typeface="+mn-lt"/>
                <a:ea typeface="+mn-ea"/>
                <a:cs typeface="+mn-cs"/>
              </a:rPr>
              <a:t>the fuels are involved in nuclear reactions</a:t>
            </a:r>
            <a:r>
              <a:rPr lang="en-SG" sz="1200" kern="1200" dirty="0">
                <a:solidFill>
                  <a:schemeClr val="tx1"/>
                </a:solidFill>
                <a:effectLst/>
                <a:latin typeface="+mn-lt"/>
                <a:ea typeface="+mn-ea"/>
                <a:cs typeface="+mn-cs"/>
              </a:rPr>
              <a:t> in the nuclear reactor, which leads to heat being released.</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The rest of the process of generating electricity is then identical to the process using </a:t>
            </a:r>
            <a:r>
              <a:rPr lang="en-SG" sz="1200" i="0" kern="1200" dirty="0">
                <a:solidFill>
                  <a:schemeClr val="tx1"/>
                </a:solidFill>
                <a:effectLst/>
                <a:latin typeface="+mn-lt"/>
                <a:ea typeface="+mn-ea"/>
                <a:cs typeface="+mn-cs"/>
              </a:rPr>
              <a:t>fossil fuels</a:t>
            </a:r>
            <a:r>
              <a:rPr lang="en-SG" sz="1200" kern="1200" dirty="0">
                <a:solidFill>
                  <a:schemeClr val="tx1"/>
                </a:solidFill>
                <a:effectLst/>
                <a:latin typeface="+mn-lt"/>
                <a:ea typeface="+mn-ea"/>
                <a:cs typeface="+mn-cs"/>
              </a:rPr>
              <a:t>. </a:t>
            </a:r>
          </a:p>
          <a:p>
            <a:r>
              <a:rPr lang="en-SG" sz="1200" kern="1200" dirty="0">
                <a:solidFill>
                  <a:schemeClr val="tx1"/>
                </a:solidFill>
                <a:effectLst/>
                <a:latin typeface="+mn-lt"/>
                <a:ea typeface="+mn-ea"/>
                <a:cs typeface="+mn-cs"/>
              </a:rPr>
              <a:t>The heat energy is used to boil water. The kinetic energy in the expanding steam spins turbines, which then drive generators to produce electricity.</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Unlike fossil fuels, </a:t>
            </a:r>
            <a:r>
              <a:rPr lang="en-SG" sz="1200" i="0" kern="1200" dirty="0">
                <a:solidFill>
                  <a:schemeClr val="tx1"/>
                </a:solidFill>
                <a:effectLst/>
                <a:latin typeface="+mn-lt"/>
                <a:ea typeface="+mn-ea"/>
                <a:cs typeface="+mn-cs"/>
              </a:rPr>
              <a:t>nuclear fuels</a:t>
            </a:r>
            <a:r>
              <a:rPr lang="en-SG" sz="1200" kern="1200" dirty="0">
                <a:solidFill>
                  <a:schemeClr val="tx1"/>
                </a:solidFill>
                <a:effectLst/>
                <a:latin typeface="+mn-lt"/>
                <a:ea typeface="+mn-ea"/>
                <a:cs typeface="+mn-cs"/>
              </a:rPr>
              <a:t> do </a:t>
            </a:r>
            <a:r>
              <a:rPr lang="en-SG" sz="1200" b="1" kern="1200" dirty="0">
                <a:solidFill>
                  <a:schemeClr val="tx1"/>
                </a:solidFill>
                <a:effectLst/>
                <a:latin typeface="+mn-lt"/>
                <a:ea typeface="+mn-ea"/>
                <a:cs typeface="+mn-cs"/>
              </a:rPr>
              <a:t>not</a:t>
            </a:r>
            <a:r>
              <a:rPr lang="en-SG" sz="1200" kern="1200" dirty="0">
                <a:solidFill>
                  <a:schemeClr val="tx1"/>
                </a:solidFill>
                <a:effectLst/>
                <a:latin typeface="+mn-lt"/>
                <a:ea typeface="+mn-ea"/>
                <a:cs typeface="+mn-cs"/>
              </a:rPr>
              <a:t> produce carbon dioxide or sulphur dioxide</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Nuclear fuels are </a:t>
            </a:r>
            <a:r>
              <a:rPr lang="en-SG" sz="1200" b="1" kern="1200" dirty="0">
                <a:solidFill>
                  <a:schemeClr val="tx1"/>
                </a:solidFill>
                <a:effectLst/>
                <a:latin typeface="+mn-lt"/>
                <a:ea typeface="+mn-ea"/>
                <a:cs typeface="+mn-cs"/>
              </a:rPr>
              <a:t>non-renewable energy resources</a:t>
            </a:r>
            <a:r>
              <a:rPr lang="en-SG" sz="1200" kern="1200" dirty="0">
                <a:solidFill>
                  <a:schemeClr val="tx1"/>
                </a:solidFill>
                <a:effectLst/>
                <a:latin typeface="+mn-lt"/>
                <a:ea typeface="+mn-ea"/>
                <a:cs typeface="+mn-cs"/>
              </a:rPr>
              <a:t>. If there is an accident, large amounts of radioactive material could be released into the environment. In addition, nuclear waste remains radioactive and is </a:t>
            </a:r>
            <a:r>
              <a:rPr lang="en-SG" sz="1200" b="1" kern="1200" dirty="0">
                <a:solidFill>
                  <a:schemeClr val="tx1"/>
                </a:solidFill>
                <a:effectLst/>
                <a:latin typeface="+mn-lt"/>
                <a:ea typeface="+mn-ea"/>
                <a:cs typeface="+mn-cs"/>
              </a:rPr>
              <a:t>hazardous to health for thousands of years</a:t>
            </a:r>
            <a:r>
              <a:rPr lang="en-SG" sz="1200" kern="1200" dirty="0">
                <a:solidFill>
                  <a:schemeClr val="tx1"/>
                </a:solidFill>
                <a:effectLst/>
                <a:latin typeface="+mn-lt"/>
                <a:ea typeface="+mn-ea"/>
                <a:cs typeface="+mn-cs"/>
              </a:rPr>
              <a:t>. It must be stored safely.</a:t>
            </a:r>
          </a:p>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6</a:t>
            </a:fld>
            <a:endParaRPr lang="en-SG" dirty="0"/>
          </a:p>
        </p:txBody>
      </p:sp>
    </p:spTree>
    <p:extLst>
      <p:ext uri="{BB962C8B-B14F-4D97-AF65-F5344CB8AC3E}">
        <p14:creationId xmlns:p14="http://schemas.microsoft.com/office/powerpoint/2010/main" val="39687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Electricity is supplied to buildings through “the grid” at a very high voltage. This to reduce energy losses during transmission (remember Power = Voltage x Current), if the power is</a:t>
            </a:r>
            <a:r>
              <a:rPr lang="en-GB" sz="1200" b="1" kern="1200" baseline="0" dirty="0">
                <a:solidFill>
                  <a:schemeClr val="tx1"/>
                </a:solidFill>
                <a:effectLst/>
                <a:latin typeface="+mn-lt"/>
                <a:ea typeface="+mn-ea"/>
                <a:cs typeface="+mn-cs"/>
              </a:rPr>
              <a:t> a constant a high voltage reduces the current, thus reduces the losses of a high current that would have some of its energy changed into heat due to the cable resistance</a:t>
            </a:r>
            <a:r>
              <a:rPr lang="en-GB" sz="1200" b="1" kern="1200" dirty="0">
                <a:solidFill>
                  <a:schemeClr val="tx1"/>
                </a:solidFill>
                <a:effectLst/>
                <a:latin typeface="+mn-lt"/>
                <a:ea typeface="+mn-ea"/>
                <a:cs typeface="+mn-cs"/>
              </a:rPr>
              <a:t>. Transformers are used to increase or decrease the voltage of the supply. Electricity is charged in units. One unit is equivalent to one kilowatt of electricity used for one hour (kWh).</a:t>
            </a:r>
          </a:p>
          <a:p>
            <a:endParaRPr lang="en-SG"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There are four main stages:</a:t>
            </a:r>
          </a:p>
          <a:p>
            <a:endParaRPr lang="en-SG" sz="1200" u="sng"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fuel is burned to boil water to make steam</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steam makes a turbine spin</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spinning turbine turns a generator which produces electricity</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electricity goes to the transformers to produce the correct voltage</a:t>
            </a:r>
          </a:p>
          <a:p>
            <a:pPr lvl="0"/>
            <a:endParaRPr lang="en-SG"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energy needed to boil the water comes from fossil fuels or nuclear fuels. Renewable energy resources such as wind and wave power may drive the generators directly.</a:t>
            </a:r>
          </a:p>
          <a:p>
            <a:endParaRPr lang="en-SG"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Transformers</a:t>
            </a:r>
            <a:endParaRPr lang="en-SG"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transformer is an electrical device that changes the voltage of an alternating current (ac) supply, such as the mains electrical supply. A transformer changes a high-voltage supply into a low-voltage one, or vice versa.</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transformer that increases the voltage is called </a:t>
            </a:r>
            <a:r>
              <a:rPr lang="en-GB" sz="1200" b="1" kern="1200" dirty="0">
                <a:solidFill>
                  <a:schemeClr val="tx1"/>
                </a:solidFill>
                <a:effectLst/>
                <a:latin typeface="+mn-lt"/>
                <a:ea typeface="+mn-ea"/>
                <a:cs typeface="+mn-cs"/>
              </a:rPr>
              <a:t>a step-up transformer</a:t>
            </a:r>
            <a:r>
              <a:rPr lang="en-GB" sz="1200" kern="1200" dirty="0">
                <a:solidFill>
                  <a:schemeClr val="tx1"/>
                </a:solidFill>
                <a:effectLst/>
                <a:latin typeface="+mn-lt"/>
                <a:ea typeface="+mn-ea"/>
                <a:cs typeface="+mn-cs"/>
              </a:rPr>
              <a:t>.</a:t>
            </a:r>
            <a:endParaRPr lang="en-SG"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 transformer that decreases the voltage is called </a:t>
            </a:r>
            <a:r>
              <a:rPr lang="en-GB" sz="1200" b="1" kern="1200" dirty="0">
                <a:solidFill>
                  <a:schemeClr val="tx1"/>
                </a:solidFill>
                <a:effectLst/>
                <a:latin typeface="+mn-lt"/>
                <a:ea typeface="+mn-ea"/>
                <a:cs typeface="+mn-cs"/>
              </a:rPr>
              <a:t>a step-down transformer</a:t>
            </a:r>
            <a:r>
              <a:rPr lang="en-GB" sz="1200" kern="1200" dirty="0">
                <a:solidFill>
                  <a:schemeClr val="tx1"/>
                </a:solidFill>
                <a:effectLst/>
                <a:latin typeface="+mn-lt"/>
                <a:ea typeface="+mn-ea"/>
                <a:cs typeface="+mn-cs"/>
              </a:rPr>
              <a:t>.</a:t>
            </a:r>
            <a:endParaRPr lang="en-SG"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Step-up transformers are used at power stations to produce the very high voltages needed to transmit electricity through the Grid power lines. These high voltages are too dangerous to use in the home, so step-down transformers are used locally to reduce the voltage to safe levels. The voltage of household electricity is about 230V.</a:t>
            </a:r>
            <a:endParaRPr lang="en-SG"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8</a:t>
            </a:fld>
            <a:endParaRPr lang="en-SG" dirty="0"/>
          </a:p>
        </p:txBody>
      </p:sp>
    </p:spTree>
    <p:extLst>
      <p:ext uri="{BB962C8B-B14F-4D97-AF65-F5344CB8AC3E}">
        <p14:creationId xmlns:p14="http://schemas.microsoft.com/office/powerpoint/2010/main" val="100022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Carbon dioxide from burning fuels causes global warming, a process capable of changing the world’s climate significantly.</a:t>
            </a:r>
          </a:p>
          <a:p>
            <a:r>
              <a:rPr lang="en-SG" sz="1200" kern="1200" dirty="0">
                <a:solidFill>
                  <a:schemeClr val="tx1"/>
                </a:solidFill>
                <a:effectLst/>
                <a:latin typeface="+mn-lt"/>
                <a:ea typeface="+mn-ea"/>
                <a:cs typeface="+mn-cs"/>
              </a:rPr>
              <a:t> </a:t>
            </a:r>
          </a:p>
          <a:p>
            <a:r>
              <a:rPr lang="en-SG" sz="1200" kern="1200" dirty="0">
                <a:solidFill>
                  <a:schemeClr val="tx1"/>
                </a:solidFill>
                <a:effectLst/>
                <a:latin typeface="+mn-lt"/>
                <a:ea typeface="+mn-ea"/>
                <a:cs typeface="+mn-cs"/>
              </a:rPr>
              <a:t>the amount of carbon dioxide in the atmosphere has increased steadily over the past 150 years, and so has the average global temperature.</a:t>
            </a:r>
          </a:p>
          <a:p>
            <a:r>
              <a:rPr lang="en-SG" sz="1200" kern="1200" dirty="0">
                <a:solidFill>
                  <a:schemeClr val="tx1"/>
                </a:solidFill>
                <a:effectLst/>
                <a:latin typeface="+mn-lt"/>
                <a:ea typeface="+mn-ea"/>
                <a:cs typeface="+mn-cs"/>
              </a:rPr>
              <a:t>Carbon dioxide is a greenhouse gas. It absorbs heat energy and prevents it escaping from the Earth’s surface into space. The greater the amount of carbon dioxide in the atmosphere, the more heat energy is absorbed and the hotter the Earth becomes.</a:t>
            </a:r>
          </a:p>
          <a:p>
            <a:r>
              <a:rPr lang="en-SG" sz="1200" kern="1200" dirty="0">
                <a:solidFill>
                  <a:schemeClr val="tx1"/>
                </a:solidFill>
                <a:effectLst/>
                <a:latin typeface="+mn-lt"/>
                <a:ea typeface="+mn-ea"/>
                <a:cs typeface="+mn-cs"/>
              </a:rPr>
              <a:t> </a:t>
            </a:r>
          </a:p>
          <a:p>
            <a:r>
              <a:rPr lang="en-SG" sz="1200" b="1" kern="1200" dirty="0">
                <a:solidFill>
                  <a:schemeClr val="tx1"/>
                </a:solidFill>
                <a:effectLst/>
                <a:latin typeface="+mn-lt"/>
                <a:ea typeface="+mn-ea"/>
                <a:cs typeface="+mn-cs"/>
              </a:rPr>
              <a:t>Results of global warming</a:t>
            </a:r>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A rise of just a few degrees in world temperatures will have a dramatic impact on the climate:</a:t>
            </a:r>
          </a:p>
          <a:p>
            <a:pPr lvl="0"/>
            <a:r>
              <a:rPr lang="en-SG" sz="1200" kern="1200" dirty="0">
                <a:solidFill>
                  <a:schemeClr val="tx1"/>
                </a:solidFill>
                <a:effectLst/>
                <a:latin typeface="+mn-lt"/>
                <a:ea typeface="+mn-ea"/>
                <a:cs typeface="+mn-cs"/>
              </a:rPr>
              <a:t>Global weather patterns will change, causing drought in some places and flooding in others.</a:t>
            </a:r>
          </a:p>
          <a:p>
            <a:pPr lvl="0"/>
            <a:r>
              <a:rPr lang="en-SG" sz="1200" kern="1200" dirty="0">
                <a:solidFill>
                  <a:schemeClr val="tx1"/>
                </a:solidFill>
                <a:effectLst/>
                <a:latin typeface="+mn-lt"/>
                <a:ea typeface="+mn-ea"/>
                <a:cs typeface="+mn-cs"/>
              </a:rPr>
              <a:t>Melting of polar ice caps will raise sea levels, causing increased coastal erosion and flooding of low-lying land – including land where major cities lie.</a:t>
            </a:r>
          </a:p>
          <a:p>
            <a:r>
              <a:rPr lang="en-SG" sz="1200" kern="1200" dirty="0">
                <a:solidFill>
                  <a:schemeClr val="tx1"/>
                </a:solidFill>
                <a:effectLst/>
                <a:latin typeface="+mn-lt"/>
                <a:ea typeface="+mn-ea"/>
                <a:cs typeface="+mn-cs"/>
              </a:rPr>
              <a:t> </a:t>
            </a:r>
          </a:p>
          <a:p>
            <a:r>
              <a:rPr lang="en-SG" sz="1200" b="1" kern="1200" dirty="0">
                <a:solidFill>
                  <a:schemeClr val="tx1"/>
                </a:solidFill>
                <a:effectLst/>
                <a:latin typeface="+mn-lt"/>
                <a:ea typeface="+mn-ea"/>
                <a:cs typeface="+mn-cs"/>
              </a:rPr>
              <a:t>Global dimming</a:t>
            </a:r>
          </a:p>
          <a:p>
            <a:r>
              <a:rPr lang="en-SG" sz="1200" kern="1200" dirty="0">
                <a:solidFill>
                  <a:schemeClr val="tx1"/>
                </a:solidFill>
                <a:effectLst/>
                <a:latin typeface="+mn-lt"/>
                <a:ea typeface="+mn-ea"/>
                <a:cs typeface="+mn-cs"/>
              </a:rPr>
              <a:t>Tiny particles that are released when fuels are burned cause global dimming. Like global warming, this process may change rainfall patterns around the world.</a:t>
            </a:r>
          </a:p>
          <a:p>
            <a:r>
              <a:rPr lang="en-SG" sz="1200" kern="1200" dirty="0">
                <a:solidFill>
                  <a:schemeClr val="tx1"/>
                </a:solidFill>
                <a:effectLst/>
                <a:latin typeface="+mn-lt"/>
                <a:ea typeface="+mn-ea"/>
                <a:cs typeface="+mn-cs"/>
              </a:rPr>
              <a:t>The amount of sunlight reaching the Earth’s surface has decreased by about 2 per cent every ten years, because more sunlight is being reflected back into space. The particles from burning fuels reflect sunlight, and they also cause more water droplets to form in the clouds. This makes the clouds better at reflecting sunlight back into space. It is likely that global dimming has hidden some of the effects of global warming, by stopping some of the Sun’s energy reaching the Earth’s surface in the first place. Governments around the world are introducing controls on pollution. There is the possibility that as the air becomes less polluted by smoke and soot, global dimming will decrease, causing the effects of global warming to become more obvious.</a:t>
            </a:r>
          </a:p>
          <a:p>
            <a:endParaRPr lang="en-SG"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Effects of acid rain</a:t>
            </a:r>
          </a:p>
          <a:p>
            <a:r>
              <a:rPr lang="en-GB" sz="1200" kern="1200" dirty="0">
                <a:solidFill>
                  <a:schemeClr val="tx1"/>
                </a:solidFill>
                <a:effectLst/>
                <a:latin typeface="+mn-lt"/>
                <a:ea typeface="+mn-ea"/>
                <a:cs typeface="+mn-cs"/>
              </a:rPr>
              <a:t>Acid rain reacts with metals and rocks such as limestone. Buildings and statues are damaged as a result. Acid rain damages the waxy layer on the leaves of trees and makes it more difficult for trees to absorb the minerals they need for healthy growth. They may die as a result. Acid rain also makes rivers and lakes too acidic for some aquatic life to survive.</a:t>
            </a:r>
          </a:p>
          <a:p>
            <a:endParaRPr lang="en-SG"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9</a:t>
            </a:fld>
            <a:endParaRPr lang="en-SG" dirty="0"/>
          </a:p>
        </p:txBody>
      </p:sp>
    </p:spTree>
    <p:extLst>
      <p:ext uri="{BB962C8B-B14F-4D97-AF65-F5344CB8AC3E}">
        <p14:creationId xmlns:p14="http://schemas.microsoft.com/office/powerpoint/2010/main" val="211957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10</a:t>
            </a:fld>
            <a:endParaRPr lang="en-SG" dirty="0"/>
          </a:p>
        </p:txBody>
      </p:sp>
    </p:spTree>
    <p:extLst>
      <p:ext uri="{BB962C8B-B14F-4D97-AF65-F5344CB8AC3E}">
        <p14:creationId xmlns:p14="http://schemas.microsoft.com/office/powerpoint/2010/main" val="129681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11</a:t>
            </a:fld>
            <a:endParaRPr lang="en-SG" dirty="0"/>
          </a:p>
        </p:txBody>
      </p:sp>
    </p:spTree>
    <p:extLst>
      <p:ext uri="{BB962C8B-B14F-4D97-AF65-F5344CB8AC3E}">
        <p14:creationId xmlns:p14="http://schemas.microsoft.com/office/powerpoint/2010/main" val="297190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12</a:t>
            </a:fld>
            <a:endParaRPr lang="en-SG" dirty="0"/>
          </a:p>
        </p:txBody>
      </p:sp>
    </p:spTree>
    <p:extLst>
      <p:ext uri="{BB962C8B-B14F-4D97-AF65-F5344CB8AC3E}">
        <p14:creationId xmlns:p14="http://schemas.microsoft.com/office/powerpoint/2010/main" val="12773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Air</a:t>
            </a:r>
            <a:r>
              <a:rPr lang="en-GB" baseline="0" dirty="0"/>
              <a:t> conditioning systems</a:t>
            </a:r>
            <a:endParaRPr lang="en-SG" dirty="0"/>
          </a:p>
        </p:txBody>
      </p:sp>
      <p:sp>
        <p:nvSpPr>
          <p:cNvPr id="4" name="Slide Number Placeholder 3"/>
          <p:cNvSpPr>
            <a:spLocks noGrp="1"/>
          </p:cNvSpPr>
          <p:nvPr>
            <p:ph type="sldNum" sz="quarter" idx="10"/>
          </p:nvPr>
        </p:nvSpPr>
        <p:spPr/>
        <p:txBody>
          <a:bodyPr/>
          <a:lstStyle/>
          <a:p>
            <a:fld id="{AE21C673-478A-4BE8-9A6E-5F6BFFBC9A66}" type="slidenum">
              <a:rPr lang="en-SG" smtClean="0"/>
              <a:t>15</a:t>
            </a:fld>
            <a:endParaRPr lang="en-SG" dirty="0"/>
          </a:p>
        </p:txBody>
      </p:sp>
    </p:spTree>
    <p:extLst>
      <p:ext uri="{BB962C8B-B14F-4D97-AF65-F5344CB8AC3E}">
        <p14:creationId xmlns:p14="http://schemas.microsoft.com/office/powerpoint/2010/main" val="424506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111305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54786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409984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82371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757712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142700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4471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30804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027304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191545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EFE3A5-E79D-4E2C-A3E2-25705B71E7D4}" type="datetimeFigureOut">
              <a:rPr lang="en-SG" smtClean="0"/>
              <a:t>16/4/2020</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F8073E5B-E7F7-4D5A-9A58-D26CE3F66DA7}" type="slidenum">
              <a:rPr lang="en-SG" smtClean="0"/>
              <a:t>‹#›</a:t>
            </a:fld>
            <a:endParaRPr lang="en-SG" dirty="0"/>
          </a:p>
        </p:txBody>
      </p:sp>
    </p:spTree>
    <p:extLst>
      <p:ext uri="{BB962C8B-B14F-4D97-AF65-F5344CB8AC3E}">
        <p14:creationId xmlns:p14="http://schemas.microsoft.com/office/powerpoint/2010/main" val="362677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FE3A5-E79D-4E2C-A3E2-25705B71E7D4}" type="datetimeFigureOut">
              <a:rPr lang="en-SG" smtClean="0"/>
              <a:t>16/4/2020</a:t>
            </a:fld>
            <a:endParaRPr lang="en-SG"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3E5B-E7F7-4D5A-9A58-D26CE3F66DA7}" type="slidenum">
              <a:rPr lang="en-SG" smtClean="0"/>
              <a:t>‹#›</a:t>
            </a:fld>
            <a:endParaRPr lang="en-SG" dirty="0"/>
          </a:p>
        </p:txBody>
      </p:sp>
    </p:spTree>
    <p:extLst>
      <p:ext uri="{BB962C8B-B14F-4D97-AF65-F5344CB8AC3E}">
        <p14:creationId xmlns:p14="http://schemas.microsoft.com/office/powerpoint/2010/main" val="284090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00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Power, Energy and Cost:</a:t>
            </a:r>
            <a:endParaRPr lang="en-SG" dirty="0">
              <a:latin typeface="Cambria" panose="02040503050406030204" pitchFamily="18" charset="0"/>
            </a:endParaRPr>
          </a:p>
        </p:txBody>
      </p:sp>
      <p:sp>
        <p:nvSpPr>
          <p:cNvPr id="3" name="Content Placeholder 2"/>
          <p:cNvSpPr>
            <a:spLocks noGrp="1"/>
          </p:cNvSpPr>
          <p:nvPr>
            <p:ph idx="1"/>
          </p:nvPr>
        </p:nvSpPr>
        <p:spPr>
          <a:xfrm>
            <a:off x="838199" y="1825624"/>
            <a:ext cx="6328719" cy="4686387"/>
          </a:xfrm>
        </p:spPr>
        <p:txBody>
          <a:bodyPr>
            <a:normAutofit/>
          </a:bodyPr>
          <a:lstStyle/>
          <a:p>
            <a:pPr marL="0" indent="0" algn="just">
              <a:spcBef>
                <a:spcPts val="600"/>
              </a:spcBef>
              <a:spcAft>
                <a:spcPts val="600"/>
              </a:spcAft>
              <a:buNone/>
            </a:pPr>
            <a:r>
              <a:rPr lang="en-SG" sz="1800" dirty="0">
                <a:latin typeface="Cambria" panose="02040503050406030204" pitchFamily="18" charset="0"/>
              </a:rPr>
              <a:t>Power is a measure of how quickly energy is transferred</a:t>
            </a:r>
          </a:p>
          <a:p>
            <a:pPr marL="0" indent="0" algn="just">
              <a:spcBef>
                <a:spcPts val="600"/>
              </a:spcBef>
              <a:spcAft>
                <a:spcPts val="600"/>
              </a:spcAft>
              <a:buNone/>
            </a:pPr>
            <a:r>
              <a:rPr lang="en-SG" sz="1800" b="1" dirty="0">
                <a:solidFill>
                  <a:schemeClr val="accent2"/>
                </a:solidFill>
                <a:latin typeface="Cambria" panose="02040503050406030204" pitchFamily="18" charset="0"/>
              </a:rPr>
              <a:t>power (watt, W) = voltage (volt, V) × current (ampere, A)</a:t>
            </a:r>
          </a:p>
          <a:p>
            <a:pPr marL="0" indent="0" algn="just">
              <a:spcBef>
                <a:spcPts val="600"/>
              </a:spcBef>
              <a:spcAft>
                <a:spcPts val="600"/>
              </a:spcAft>
              <a:buNone/>
            </a:pPr>
            <a:r>
              <a:rPr lang="en-SG" sz="1800" dirty="0">
                <a:latin typeface="Cambria" panose="02040503050406030204" pitchFamily="18" charset="0"/>
              </a:rPr>
              <a:t>The kilowatt-hour (kWh) is not a unit of power. It is a unit of </a:t>
            </a:r>
            <a:r>
              <a:rPr lang="en-SG" sz="1800" b="1" dirty="0">
                <a:latin typeface="Cambria" panose="02040503050406030204" pitchFamily="18" charset="0"/>
              </a:rPr>
              <a:t>energy</a:t>
            </a:r>
          </a:p>
          <a:p>
            <a:pPr marL="0" indent="0" algn="just">
              <a:spcBef>
                <a:spcPts val="600"/>
              </a:spcBef>
              <a:spcAft>
                <a:spcPts val="600"/>
              </a:spcAft>
              <a:buNone/>
            </a:pPr>
            <a:r>
              <a:rPr lang="en-SG" sz="1800" b="1" dirty="0">
                <a:solidFill>
                  <a:schemeClr val="accent2"/>
                </a:solidFill>
                <a:latin typeface="Cambria" panose="02040503050406030204" pitchFamily="18" charset="0"/>
              </a:rPr>
              <a:t>power = energy / time </a:t>
            </a:r>
          </a:p>
          <a:p>
            <a:pPr marL="0" indent="0" algn="just">
              <a:spcBef>
                <a:spcPts val="600"/>
              </a:spcBef>
              <a:spcAft>
                <a:spcPts val="600"/>
              </a:spcAft>
              <a:buNone/>
            </a:pPr>
            <a:r>
              <a:rPr lang="en-SG" sz="1800" b="1" dirty="0">
                <a:solidFill>
                  <a:schemeClr val="accent2"/>
                </a:solidFill>
                <a:latin typeface="Cambria" panose="02040503050406030204" pitchFamily="18" charset="0"/>
              </a:rPr>
              <a:t>energy transferred (kWh) = power (kW) × time (h)</a:t>
            </a:r>
          </a:p>
          <a:p>
            <a:pPr marL="0" indent="0" algn="just">
              <a:spcBef>
                <a:spcPts val="600"/>
              </a:spcBef>
              <a:spcAft>
                <a:spcPts val="600"/>
              </a:spcAft>
              <a:buNone/>
            </a:pPr>
            <a:r>
              <a:rPr lang="en-SG" sz="1800" dirty="0">
                <a:latin typeface="Cambria" panose="02040503050406030204" pitchFamily="18" charset="0"/>
              </a:rPr>
              <a:t>The kW is a unit of power. It is 1000 W or 1000 J/s</a:t>
            </a:r>
          </a:p>
          <a:p>
            <a:pPr marL="0" indent="0" algn="just">
              <a:spcBef>
                <a:spcPts val="600"/>
              </a:spcBef>
              <a:spcAft>
                <a:spcPts val="600"/>
              </a:spcAft>
              <a:buNone/>
            </a:pPr>
            <a:r>
              <a:rPr lang="en-SG" sz="1800" dirty="0">
                <a:latin typeface="Cambria" panose="02040503050406030204" pitchFamily="18" charset="0"/>
              </a:rPr>
              <a:t>The amount of </a:t>
            </a:r>
            <a:r>
              <a:rPr lang="en-SG" sz="1800" b="1" dirty="0">
                <a:latin typeface="Cambria" panose="02040503050406030204" pitchFamily="18" charset="0"/>
              </a:rPr>
              <a:t>electrical energy</a:t>
            </a:r>
            <a:r>
              <a:rPr lang="en-SG" sz="1800" dirty="0">
                <a:latin typeface="Cambria" panose="02040503050406030204" pitchFamily="18" charset="0"/>
              </a:rPr>
              <a:t> transferred to an appliance depends on its power and the length of time it is switched on. The amount of mains electrical energy transferred is measured in kilowatt-hours, kWh. One unit is 1kWh A 40W light bulb transfers more electrical energy each second than a 20W light bulb.</a:t>
            </a:r>
          </a:p>
          <a:p>
            <a:pPr marL="0" indent="0" algn="just">
              <a:spcBef>
                <a:spcPts val="600"/>
              </a:spcBef>
              <a:spcAft>
                <a:spcPts val="600"/>
              </a:spcAft>
              <a:buNone/>
            </a:pPr>
            <a:endParaRPr lang="en-SG" sz="1800" dirty="0">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7314942" y="1690688"/>
            <a:ext cx="4695825" cy="4067175"/>
          </a:xfrm>
          <a:prstGeom prst="rect">
            <a:avLst/>
          </a:prstGeom>
        </p:spPr>
      </p:pic>
      <p:sp>
        <p:nvSpPr>
          <p:cNvPr id="4" name="TextBox 3"/>
          <p:cNvSpPr txBox="1"/>
          <p:nvPr/>
        </p:nvSpPr>
        <p:spPr>
          <a:xfrm>
            <a:off x="9638140" y="4794036"/>
            <a:ext cx="556054" cy="830997"/>
          </a:xfrm>
          <a:prstGeom prst="rect">
            <a:avLst/>
          </a:prstGeom>
          <a:noFill/>
        </p:spPr>
        <p:txBody>
          <a:bodyPr wrap="square" rtlCol="0">
            <a:spAutoFit/>
          </a:bodyPr>
          <a:lstStyle/>
          <a:p>
            <a:r>
              <a:rPr lang="en-GB" sz="4800" dirty="0">
                <a:solidFill>
                  <a:schemeClr val="bg2">
                    <a:lumMod val="25000"/>
                  </a:schemeClr>
                </a:solidFill>
              </a:rPr>
              <a:t>V</a:t>
            </a:r>
          </a:p>
        </p:txBody>
      </p:sp>
      <p:sp>
        <p:nvSpPr>
          <p:cNvPr id="6" name="TextBox 5"/>
          <p:cNvSpPr txBox="1"/>
          <p:nvPr/>
        </p:nvSpPr>
        <p:spPr>
          <a:xfrm>
            <a:off x="7591037" y="2600752"/>
            <a:ext cx="556054" cy="830997"/>
          </a:xfrm>
          <a:prstGeom prst="rect">
            <a:avLst/>
          </a:prstGeom>
          <a:noFill/>
        </p:spPr>
        <p:txBody>
          <a:bodyPr wrap="square" rtlCol="0">
            <a:spAutoFit/>
          </a:bodyPr>
          <a:lstStyle/>
          <a:p>
            <a:r>
              <a:rPr lang="en-GB" sz="4800" dirty="0">
                <a:solidFill>
                  <a:schemeClr val="bg2">
                    <a:lumMod val="25000"/>
                  </a:schemeClr>
                </a:solidFill>
              </a:rPr>
              <a:t>A</a:t>
            </a: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73558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Power, Energy and Cost:</a:t>
            </a:r>
            <a:endParaRPr lang="en-SG" dirty="0">
              <a:latin typeface="Cambria" panose="02040503050406030204" pitchFamily="18" charset="0"/>
            </a:endParaRPr>
          </a:p>
        </p:txBody>
      </p:sp>
      <p:sp>
        <p:nvSpPr>
          <p:cNvPr id="3" name="Content Placeholder 2"/>
          <p:cNvSpPr>
            <a:spLocks noGrp="1"/>
          </p:cNvSpPr>
          <p:nvPr>
            <p:ph idx="1"/>
          </p:nvPr>
        </p:nvSpPr>
        <p:spPr>
          <a:xfrm>
            <a:off x="838199" y="1825624"/>
            <a:ext cx="6328719" cy="4686387"/>
          </a:xfrm>
        </p:spPr>
        <p:txBody>
          <a:bodyPr>
            <a:normAutofit/>
          </a:bodyPr>
          <a:lstStyle/>
          <a:p>
            <a:pPr marL="0" indent="0" algn="just">
              <a:spcBef>
                <a:spcPts val="600"/>
              </a:spcBef>
              <a:spcAft>
                <a:spcPts val="600"/>
              </a:spcAft>
              <a:buNone/>
            </a:pPr>
            <a:r>
              <a:rPr lang="en-SG" sz="1800" dirty="0">
                <a:latin typeface="Cambria" panose="02040503050406030204" pitchFamily="18" charset="0"/>
              </a:rPr>
              <a:t>The cost of the electricity used is calculated based on the electrical device’s energy consumption. This is dependant on the power rating of the device and the time the device is used for.</a:t>
            </a:r>
          </a:p>
          <a:p>
            <a:pPr marL="0" indent="0" algn="just">
              <a:spcBef>
                <a:spcPts val="600"/>
              </a:spcBef>
              <a:spcAft>
                <a:spcPts val="600"/>
              </a:spcAft>
              <a:buNone/>
            </a:pPr>
            <a:r>
              <a:rPr lang="en-SG" sz="1800" b="1" dirty="0">
                <a:solidFill>
                  <a:schemeClr val="accent2"/>
                </a:solidFill>
                <a:latin typeface="Cambria" panose="02040503050406030204" pitchFamily="18" charset="0"/>
              </a:rPr>
              <a:t>energy (kWh) = power (kW) × time (h)</a:t>
            </a:r>
          </a:p>
          <a:p>
            <a:pPr marL="0" indent="0" algn="just">
              <a:spcBef>
                <a:spcPts val="600"/>
              </a:spcBef>
              <a:spcAft>
                <a:spcPts val="600"/>
              </a:spcAft>
              <a:buNone/>
            </a:pPr>
            <a:r>
              <a:rPr lang="en-SG" sz="1800" b="1" dirty="0">
                <a:solidFill>
                  <a:schemeClr val="accent2"/>
                </a:solidFill>
                <a:latin typeface="Cambria" panose="02040503050406030204" pitchFamily="18" charset="0"/>
              </a:rPr>
              <a:t>Cost ($) = power × time × cost of 1 kWh</a:t>
            </a:r>
          </a:p>
          <a:p>
            <a:pPr marL="0" indent="0" algn="just">
              <a:spcBef>
                <a:spcPts val="600"/>
              </a:spcBef>
              <a:spcAft>
                <a:spcPts val="600"/>
              </a:spcAft>
              <a:buNone/>
            </a:pPr>
            <a:endParaRPr lang="en-GB" sz="1800" dirty="0">
              <a:latin typeface="Cambria" panose="02040503050406030204" pitchFamily="18" charset="0"/>
            </a:endParaRPr>
          </a:p>
          <a:p>
            <a:pPr marL="0" indent="0" algn="just">
              <a:spcBef>
                <a:spcPts val="600"/>
              </a:spcBef>
              <a:spcAft>
                <a:spcPts val="600"/>
              </a:spcAft>
              <a:buNone/>
            </a:pPr>
            <a:r>
              <a:rPr lang="en-GB" sz="1800" b="1" dirty="0">
                <a:latin typeface="Cambria" panose="02040503050406030204" pitchFamily="18" charset="0"/>
              </a:rPr>
              <a:t>QUESTION:</a:t>
            </a:r>
          </a:p>
          <a:p>
            <a:pPr marL="0" indent="0" algn="just">
              <a:spcBef>
                <a:spcPts val="600"/>
              </a:spcBef>
              <a:spcAft>
                <a:spcPts val="600"/>
              </a:spcAft>
              <a:buNone/>
            </a:pPr>
            <a:r>
              <a:rPr lang="en-SG" sz="1800" dirty="0">
                <a:latin typeface="Cambria" panose="02040503050406030204" pitchFamily="18" charset="0"/>
              </a:rPr>
              <a:t>A TV needs 250 W. It is switched on for 30 minutes. If each kWh costs $0.26, how much does it cost to watch the TV for that period?</a:t>
            </a:r>
          </a:p>
        </p:txBody>
      </p:sp>
      <p:pic>
        <p:nvPicPr>
          <p:cNvPr id="5" name="Picture 4"/>
          <p:cNvPicPr>
            <a:picLocks noChangeAspect="1"/>
          </p:cNvPicPr>
          <p:nvPr/>
        </p:nvPicPr>
        <p:blipFill>
          <a:blip r:embed="rId3"/>
          <a:stretch>
            <a:fillRect/>
          </a:stretch>
        </p:blipFill>
        <p:spPr>
          <a:xfrm>
            <a:off x="7264100" y="1027906"/>
            <a:ext cx="4657725" cy="4953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247749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246" y="1690688"/>
            <a:ext cx="5169408" cy="3877056"/>
          </a:xfrm>
          <a:prstGeom prst="rect">
            <a:avLst/>
          </a:prstGeom>
        </p:spPr>
      </p:pic>
      <p:sp>
        <p:nvSpPr>
          <p:cNvPr id="2" name="Title 1"/>
          <p:cNvSpPr>
            <a:spLocks noGrp="1"/>
          </p:cNvSpPr>
          <p:nvPr>
            <p:ph type="title"/>
          </p:nvPr>
        </p:nvSpPr>
        <p:spPr/>
        <p:txBody>
          <a:bodyPr/>
          <a:lstStyle/>
          <a:p>
            <a:r>
              <a:rPr lang="en-GB" dirty="0">
                <a:latin typeface="Cambria" panose="02040503050406030204" pitchFamily="18" charset="0"/>
              </a:rPr>
              <a:t>Power, Energy and Cost:</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5389606" cy="4686387"/>
          </a:xfrm>
        </p:spPr>
        <p:txBody>
          <a:bodyPr>
            <a:normAutofit/>
          </a:bodyPr>
          <a:lstStyle/>
          <a:p>
            <a:pPr marL="0" indent="0" algn="just">
              <a:spcBef>
                <a:spcPts val="600"/>
              </a:spcBef>
              <a:spcAft>
                <a:spcPts val="600"/>
              </a:spcAft>
              <a:buNone/>
            </a:pPr>
            <a:r>
              <a:rPr lang="en-GB" sz="1800" b="1" dirty="0">
                <a:latin typeface="Cambria" panose="02040503050406030204" pitchFamily="18" charset="0"/>
              </a:rPr>
              <a:t>QUESTION:</a:t>
            </a:r>
          </a:p>
          <a:p>
            <a:pPr marL="0" indent="0" algn="just">
              <a:spcBef>
                <a:spcPts val="600"/>
              </a:spcBef>
              <a:spcAft>
                <a:spcPts val="600"/>
              </a:spcAft>
              <a:buNone/>
            </a:pPr>
            <a:r>
              <a:rPr lang="en-SG" sz="1800" dirty="0">
                <a:latin typeface="Cambria" panose="02040503050406030204" pitchFamily="18" charset="0"/>
              </a:rPr>
              <a:t>A TV needs 250 W. It is switched on for 30 minutes. If each kWh costs $0.26, how much does it cost to watch the TV for that period?</a:t>
            </a:r>
          </a:p>
          <a:p>
            <a:pPr marL="0" indent="0" algn="just">
              <a:spcBef>
                <a:spcPts val="600"/>
              </a:spcBef>
              <a:spcAft>
                <a:spcPts val="600"/>
              </a:spcAft>
              <a:buNone/>
            </a:pPr>
            <a:endParaRPr lang="en-GB" sz="1800" dirty="0">
              <a:latin typeface="Cambria" panose="02040503050406030204" pitchFamily="18" charset="0"/>
            </a:endParaRPr>
          </a:p>
          <a:p>
            <a:pPr marL="0" indent="0" algn="just">
              <a:spcBef>
                <a:spcPts val="600"/>
              </a:spcBef>
              <a:spcAft>
                <a:spcPts val="600"/>
              </a:spcAft>
              <a:buNone/>
            </a:pPr>
            <a:r>
              <a:rPr lang="en-GB" sz="1800" b="1" dirty="0">
                <a:solidFill>
                  <a:schemeClr val="accent2"/>
                </a:solidFill>
                <a:latin typeface="Cambria" panose="02040503050406030204" pitchFamily="18" charset="0"/>
              </a:rPr>
              <a:t>ANSWER:</a:t>
            </a:r>
          </a:p>
          <a:p>
            <a:pPr marL="0" indent="0" algn="just">
              <a:spcBef>
                <a:spcPts val="600"/>
              </a:spcBef>
              <a:spcAft>
                <a:spcPts val="600"/>
              </a:spcAft>
              <a:buNone/>
            </a:pPr>
            <a:r>
              <a:rPr lang="en-GB" sz="1800" dirty="0">
                <a:latin typeface="Cambria" panose="02040503050406030204" pitchFamily="18" charset="0"/>
              </a:rPr>
              <a:t>Cost = Power x Time x Unit Cost (1kWh)</a:t>
            </a:r>
          </a:p>
          <a:p>
            <a:pPr marL="0" indent="0" algn="just">
              <a:spcBef>
                <a:spcPts val="600"/>
              </a:spcBef>
              <a:spcAft>
                <a:spcPts val="600"/>
              </a:spcAft>
              <a:buNone/>
            </a:pPr>
            <a:r>
              <a:rPr lang="en-GB" sz="1800" dirty="0">
                <a:latin typeface="Cambria" panose="02040503050406030204" pitchFamily="18" charset="0"/>
              </a:rPr>
              <a:t>=  0.250kW x 0.5 h x $0.26</a:t>
            </a:r>
          </a:p>
          <a:p>
            <a:pPr marL="0" indent="0" algn="just">
              <a:spcBef>
                <a:spcPts val="600"/>
              </a:spcBef>
              <a:spcAft>
                <a:spcPts val="600"/>
              </a:spcAft>
              <a:buNone/>
            </a:pPr>
            <a:r>
              <a:rPr lang="en-GB" sz="1800" dirty="0">
                <a:latin typeface="Cambria" panose="02040503050406030204" pitchFamily="18" charset="0"/>
              </a:rPr>
              <a:t>=  $0.325 ( 3 cents)</a:t>
            </a:r>
            <a:endParaRPr lang="en-SG" sz="1800" dirty="0">
              <a:latin typeface="Cambria" panose="02040503050406030204"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049511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Energy Usage Breakdown</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4685270"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Buildings consume a large proportion of electricity in Singapore :</a:t>
            </a:r>
          </a:p>
          <a:p>
            <a:pPr algn="just">
              <a:spcBef>
                <a:spcPts val="600"/>
              </a:spcBef>
              <a:spcAft>
                <a:spcPts val="600"/>
              </a:spcAft>
            </a:pPr>
            <a:r>
              <a:rPr lang="en-GB" sz="1800" dirty="0">
                <a:latin typeface="Cambria" panose="02040503050406030204" pitchFamily="18" charset="0"/>
              </a:rPr>
              <a:t>Buildings (</a:t>
            </a:r>
            <a:r>
              <a:rPr lang="en-GB" sz="1800" dirty="0" err="1">
                <a:latin typeface="Cambria" panose="02040503050406030204" pitchFamily="18" charset="0"/>
              </a:rPr>
              <a:t>excl</a:t>
            </a:r>
            <a:r>
              <a:rPr lang="en-GB" sz="1800" dirty="0">
                <a:latin typeface="Cambria" panose="02040503050406030204" pitchFamily="18" charset="0"/>
              </a:rPr>
              <a:t> Households) = 31%</a:t>
            </a:r>
          </a:p>
          <a:p>
            <a:pPr algn="just">
              <a:spcBef>
                <a:spcPts val="600"/>
              </a:spcBef>
              <a:spcAft>
                <a:spcPts val="600"/>
              </a:spcAft>
            </a:pPr>
            <a:r>
              <a:rPr lang="en-GB" sz="1800" dirty="0">
                <a:latin typeface="Cambria" panose="02040503050406030204" pitchFamily="18" charset="0"/>
              </a:rPr>
              <a:t>Households = 18%</a:t>
            </a:r>
          </a:p>
          <a:p>
            <a:pPr algn="just">
              <a:spcBef>
                <a:spcPts val="600"/>
              </a:spcBef>
              <a:spcAft>
                <a:spcPts val="600"/>
              </a:spcAft>
            </a:pPr>
            <a:r>
              <a:rPr lang="en-GB" sz="1800" b="1" dirty="0">
                <a:latin typeface="Cambria" panose="02040503050406030204" pitchFamily="18" charset="0"/>
              </a:rPr>
              <a:t>Total = 49%</a:t>
            </a:r>
            <a:endParaRPr lang="en-GB" sz="1800" dirty="0">
              <a:latin typeface="Cambria" panose="02040503050406030204" pitchFamily="18" charset="0"/>
            </a:endParaRPr>
          </a:p>
          <a:p>
            <a:pPr marL="0" indent="0" algn="just">
              <a:spcBef>
                <a:spcPts val="600"/>
              </a:spcBef>
              <a:spcAft>
                <a:spcPts val="600"/>
              </a:spcAft>
              <a:buNone/>
            </a:pPr>
            <a:r>
              <a:rPr lang="en-SG" sz="1800" dirty="0">
                <a:latin typeface="Cambria" panose="02040503050406030204" pitchFamily="18" charset="0"/>
              </a:rPr>
              <a:t>The remaining electricity produced is used in industrial processes and transportation and infrastructure</a:t>
            </a:r>
          </a:p>
          <a:p>
            <a:pPr algn="just">
              <a:spcBef>
                <a:spcPts val="600"/>
              </a:spcBef>
              <a:spcAft>
                <a:spcPts val="600"/>
              </a:spcAft>
            </a:pPr>
            <a:endParaRPr lang="en-SG" sz="1800" dirty="0">
              <a:latin typeface="Cambria" panose="020405030504060302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238937163"/>
              </p:ext>
            </p:extLst>
          </p:nvPr>
        </p:nvGraphicFramePr>
        <p:xfrm>
          <a:off x="5152768" y="1825624"/>
          <a:ext cx="68834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853141" y="3201430"/>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43%</a:t>
            </a:r>
            <a:endParaRPr lang="en-SG" dirty="0">
              <a:solidFill>
                <a:schemeClr val="bg1"/>
              </a:solidFill>
              <a:latin typeface="Cambria" panose="02040503050406030204" pitchFamily="18" charset="0"/>
            </a:endParaRPr>
          </a:p>
        </p:txBody>
      </p:sp>
      <p:sp>
        <p:nvSpPr>
          <p:cNvPr id="8" name="TextBox 7"/>
          <p:cNvSpPr txBox="1"/>
          <p:nvPr/>
        </p:nvSpPr>
        <p:spPr>
          <a:xfrm>
            <a:off x="8554325" y="4002271"/>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5%</a:t>
            </a:r>
            <a:endParaRPr lang="en-SG" dirty="0">
              <a:solidFill>
                <a:schemeClr val="bg1"/>
              </a:solidFill>
              <a:latin typeface="Cambria" panose="02040503050406030204" pitchFamily="18" charset="0"/>
            </a:endParaRPr>
          </a:p>
        </p:txBody>
      </p:sp>
      <p:sp>
        <p:nvSpPr>
          <p:cNvPr id="9" name="TextBox 8"/>
          <p:cNvSpPr txBox="1"/>
          <p:nvPr/>
        </p:nvSpPr>
        <p:spPr>
          <a:xfrm>
            <a:off x="6664683" y="3427040"/>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31%</a:t>
            </a:r>
            <a:endParaRPr lang="en-SG" dirty="0">
              <a:solidFill>
                <a:schemeClr val="bg1"/>
              </a:solidFill>
              <a:latin typeface="Cambria" panose="02040503050406030204" pitchFamily="18" charset="0"/>
            </a:endParaRPr>
          </a:p>
        </p:txBody>
      </p:sp>
      <p:sp>
        <p:nvSpPr>
          <p:cNvPr id="10" name="TextBox 9"/>
          <p:cNvSpPr txBox="1"/>
          <p:nvPr/>
        </p:nvSpPr>
        <p:spPr>
          <a:xfrm>
            <a:off x="7540221" y="2496125"/>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18%</a:t>
            </a:r>
            <a:endParaRPr lang="en-SG" dirty="0">
              <a:solidFill>
                <a:schemeClr val="bg1"/>
              </a:solidFill>
              <a:latin typeface="Cambria" panose="02040503050406030204" pitchFamily="18" charset="0"/>
            </a:endParaRPr>
          </a:p>
        </p:txBody>
      </p:sp>
      <p:sp>
        <p:nvSpPr>
          <p:cNvPr id="11" name="TextBox 10"/>
          <p:cNvSpPr txBox="1"/>
          <p:nvPr/>
        </p:nvSpPr>
        <p:spPr>
          <a:xfrm>
            <a:off x="8462581" y="2322263"/>
            <a:ext cx="1130300" cy="369332"/>
          </a:xfrm>
          <a:prstGeom prst="rect">
            <a:avLst/>
          </a:prstGeom>
          <a:noFill/>
        </p:spPr>
        <p:txBody>
          <a:bodyPr wrap="square" rtlCol="0">
            <a:spAutoFit/>
          </a:bodyPr>
          <a:lstStyle/>
          <a:p>
            <a:r>
              <a:rPr lang="en-GB" dirty="0">
                <a:solidFill>
                  <a:schemeClr val="bg1"/>
                </a:solidFill>
                <a:latin typeface="Cambria" panose="02040503050406030204" pitchFamily="18" charset="0"/>
              </a:rPr>
              <a:t>3%</a:t>
            </a:r>
            <a:endParaRPr lang="en-SG" dirty="0">
              <a:solidFill>
                <a:schemeClr val="bg1"/>
              </a:solidFill>
              <a:latin typeface="Cambria" panose="02040503050406030204" pitchFamily="18"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562149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Where is Energy used in a Building?</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5930900"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What are the parts of the school / classroom you are in or even your house that uses electricity?</a:t>
            </a:r>
          </a:p>
          <a:p>
            <a:pPr algn="just">
              <a:spcBef>
                <a:spcPts val="600"/>
              </a:spcBef>
              <a:spcAft>
                <a:spcPts val="600"/>
              </a:spcAft>
            </a:pPr>
            <a:r>
              <a:rPr lang="en-GB" sz="1800" b="1" dirty="0">
                <a:latin typeface="Cambria" panose="02040503050406030204" pitchFamily="18" charset="0"/>
              </a:rPr>
              <a:t>Which of these consumes the most do you think?</a:t>
            </a:r>
            <a:endParaRPr lang="en-GB" sz="1800" dirty="0">
              <a:latin typeface="Cambria" panose="02040503050406030204" pitchFamily="18" charset="0"/>
            </a:endParaRP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30354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25100" y="5835397"/>
            <a:ext cx="1676400" cy="246221"/>
          </a:xfrm>
          <a:prstGeom prst="rect">
            <a:avLst/>
          </a:prstGeom>
          <a:noFill/>
        </p:spPr>
        <p:txBody>
          <a:bodyPr wrap="square" rtlCol="0">
            <a:spAutoFit/>
          </a:bodyPr>
          <a:lstStyle/>
          <a:p>
            <a:r>
              <a:rPr lang="en-GB" sz="1000" dirty="0">
                <a:latin typeface="Cambria" panose="02040503050406030204" pitchFamily="18" charset="0"/>
              </a:rPr>
              <a:t>Benjamin Towell (2014)</a:t>
            </a:r>
            <a:endParaRPr lang="en-SG" sz="1000" dirty="0">
              <a:latin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85" y="669037"/>
            <a:ext cx="10552176" cy="516636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40451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25100" y="5835397"/>
            <a:ext cx="1676400" cy="246221"/>
          </a:xfrm>
          <a:prstGeom prst="rect">
            <a:avLst/>
          </a:prstGeom>
          <a:noFill/>
        </p:spPr>
        <p:txBody>
          <a:bodyPr wrap="square" rtlCol="0">
            <a:spAutoFit/>
          </a:bodyPr>
          <a:lstStyle/>
          <a:p>
            <a:r>
              <a:rPr lang="en-GB" sz="1000" dirty="0">
                <a:latin typeface="Cambria" panose="02040503050406030204" pitchFamily="18" charset="0"/>
              </a:rPr>
              <a:t>Benjamin Towell (2014)</a:t>
            </a:r>
            <a:endParaRPr lang="en-SG" sz="1000" dirty="0">
              <a:latin typeface="Cambria" panose="020405030504060302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24" y="669037"/>
            <a:ext cx="10552176" cy="516636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27327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25100" y="5835397"/>
            <a:ext cx="1676400" cy="246221"/>
          </a:xfrm>
          <a:prstGeom prst="rect">
            <a:avLst/>
          </a:prstGeom>
          <a:noFill/>
        </p:spPr>
        <p:txBody>
          <a:bodyPr wrap="square" rtlCol="0">
            <a:spAutoFit/>
          </a:bodyPr>
          <a:lstStyle/>
          <a:p>
            <a:r>
              <a:rPr lang="en-GB" sz="1000" dirty="0">
                <a:latin typeface="Cambria" panose="02040503050406030204" pitchFamily="18" charset="0"/>
              </a:rPr>
              <a:t>Benjamin Towell (2014)</a:t>
            </a:r>
            <a:endParaRPr lang="en-SG" sz="1000" dirty="0">
              <a:latin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841" y="669037"/>
            <a:ext cx="10552176" cy="516636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0432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Where is Energy used in a Building?</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4003443"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Simplifying a general building we note the following</a:t>
            </a:r>
          </a:p>
          <a:p>
            <a:pPr algn="just">
              <a:spcBef>
                <a:spcPts val="600"/>
              </a:spcBef>
              <a:spcAft>
                <a:spcPts val="600"/>
              </a:spcAft>
            </a:pPr>
            <a:r>
              <a:rPr lang="en-GB" sz="1800" b="1" dirty="0">
                <a:latin typeface="Cambria" panose="02040503050406030204" pitchFamily="18" charset="0"/>
              </a:rPr>
              <a:t>Air conditioning</a:t>
            </a:r>
            <a:r>
              <a:rPr lang="en-GB" sz="1800" dirty="0">
                <a:latin typeface="Cambria" panose="02040503050406030204" pitchFamily="18" charset="0"/>
              </a:rPr>
              <a:t>– is the single biggest consumer of energy!</a:t>
            </a:r>
          </a:p>
          <a:p>
            <a:pPr algn="just">
              <a:spcBef>
                <a:spcPts val="600"/>
              </a:spcBef>
              <a:spcAft>
                <a:spcPts val="600"/>
              </a:spcAft>
            </a:pPr>
            <a:r>
              <a:rPr lang="en-GB" sz="1800" dirty="0">
                <a:latin typeface="Cambria" panose="02040503050406030204" pitchFamily="18" charset="0"/>
              </a:rPr>
              <a:t>Lighting is the second largest consumer of energy</a:t>
            </a:r>
          </a:p>
          <a:p>
            <a:pPr algn="just">
              <a:spcBef>
                <a:spcPts val="600"/>
              </a:spcBef>
              <a:spcAft>
                <a:spcPts val="600"/>
              </a:spcAft>
            </a:pPr>
            <a:r>
              <a:rPr lang="en-GB" sz="1800" dirty="0">
                <a:latin typeface="Cambria" panose="02040503050406030204" pitchFamily="18" charset="0"/>
              </a:rPr>
              <a:t>The energy we use for our IT, TV’s and other systems is the next largest.</a:t>
            </a:r>
          </a:p>
          <a:p>
            <a:pPr algn="just">
              <a:spcBef>
                <a:spcPts val="600"/>
              </a:spcBef>
              <a:spcAft>
                <a:spcPts val="600"/>
              </a:spcAft>
            </a:pPr>
            <a:endParaRPr lang="en-GB" sz="1800" dirty="0">
              <a:latin typeface="Cambria" panose="02040503050406030204" pitchFamily="18" charset="0"/>
            </a:endParaRPr>
          </a:p>
          <a:p>
            <a:pPr algn="just">
              <a:spcBef>
                <a:spcPts val="600"/>
              </a:spcBef>
              <a:spcAft>
                <a:spcPts val="600"/>
              </a:spcAft>
            </a:pPr>
            <a:r>
              <a:rPr lang="en-GB" sz="1800" i="1" dirty="0">
                <a:latin typeface="Cambria" panose="02040503050406030204" pitchFamily="18" charset="0"/>
              </a:rPr>
              <a:t>So how can we reduce our energy consumption? Less AC, more daylight and turn our appliances off when not in use!</a:t>
            </a: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565421277"/>
              </p:ext>
            </p:extLst>
          </p:nvPr>
        </p:nvGraphicFramePr>
        <p:xfrm>
          <a:off x="4967417" y="1825624"/>
          <a:ext cx="7387281" cy="415504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702653" y="3324028"/>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50%</a:t>
            </a:r>
            <a:endParaRPr lang="en-SG" dirty="0">
              <a:solidFill>
                <a:schemeClr val="bg1"/>
              </a:solidFill>
              <a:latin typeface="Cambria" panose="02040503050406030204" pitchFamily="18" charset="0"/>
            </a:endParaRPr>
          </a:p>
        </p:txBody>
      </p:sp>
      <p:sp>
        <p:nvSpPr>
          <p:cNvPr id="8" name="TextBox 7"/>
          <p:cNvSpPr txBox="1"/>
          <p:nvPr/>
        </p:nvSpPr>
        <p:spPr>
          <a:xfrm>
            <a:off x="6741691" y="3693360"/>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30%</a:t>
            </a:r>
            <a:endParaRPr lang="en-SG" dirty="0">
              <a:solidFill>
                <a:schemeClr val="bg1"/>
              </a:solidFill>
              <a:latin typeface="Cambria" panose="02040503050406030204" pitchFamily="18" charset="0"/>
            </a:endParaRPr>
          </a:p>
        </p:txBody>
      </p:sp>
      <p:sp>
        <p:nvSpPr>
          <p:cNvPr id="9" name="TextBox 8"/>
          <p:cNvSpPr txBox="1"/>
          <p:nvPr/>
        </p:nvSpPr>
        <p:spPr>
          <a:xfrm>
            <a:off x="7401894" y="2648966"/>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20%</a:t>
            </a:r>
            <a:endParaRPr lang="en-SG" dirty="0">
              <a:solidFill>
                <a:schemeClr val="bg1"/>
              </a:solidFill>
              <a:latin typeface="Cambria" panose="02040503050406030204"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2436544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Where is Energy used in a School?</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4042719" cy="4686387"/>
          </a:xfrm>
        </p:spPr>
        <p:txBody>
          <a:bodyPr>
            <a:normAutofit lnSpcReduction="10000"/>
          </a:bodyPr>
          <a:lstStyle/>
          <a:p>
            <a:pPr marL="0" indent="0" algn="just">
              <a:spcBef>
                <a:spcPts val="600"/>
              </a:spcBef>
              <a:spcAft>
                <a:spcPts val="600"/>
              </a:spcAft>
              <a:buNone/>
            </a:pPr>
            <a:r>
              <a:rPr lang="en-GB" sz="1800" dirty="0">
                <a:latin typeface="Cambria" panose="02040503050406030204" pitchFamily="18" charset="0"/>
              </a:rPr>
              <a:t>What about a typical Singapore School</a:t>
            </a:r>
          </a:p>
          <a:p>
            <a:pPr algn="just">
              <a:spcBef>
                <a:spcPts val="600"/>
              </a:spcBef>
              <a:spcAft>
                <a:spcPts val="600"/>
              </a:spcAft>
            </a:pPr>
            <a:r>
              <a:rPr lang="en-GB" sz="1800" dirty="0">
                <a:latin typeface="Cambria" panose="02040503050406030204" pitchFamily="18" charset="0"/>
              </a:rPr>
              <a:t>Classrooms – Less than 15% of total school energy – naturally ventilated spaces with ceiling fans – less energy consumed</a:t>
            </a:r>
          </a:p>
          <a:p>
            <a:pPr algn="just">
              <a:spcBef>
                <a:spcPts val="600"/>
              </a:spcBef>
              <a:spcAft>
                <a:spcPts val="600"/>
              </a:spcAft>
            </a:pPr>
            <a:r>
              <a:rPr lang="en-GB" sz="1800" dirty="0">
                <a:latin typeface="Cambria" panose="02040503050406030204" pitchFamily="18" charset="0"/>
              </a:rPr>
              <a:t>Teachers Offices, Library and Computer rooms and the </a:t>
            </a:r>
            <a:r>
              <a:rPr lang="en-GB" sz="1800" dirty="0" err="1">
                <a:latin typeface="Cambria" panose="02040503050406030204" pitchFamily="18" charset="0"/>
              </a:rPr>
              <a:t>ICT</a:t>
            </a:r>
            <a:r>
              <a:rPr lang="en-GB" sz="1800" dirty="0">
                <a:latin typeface="Cambria" panose="02040503050406030204" pitchFamily="18" charset="0"/>
              </a:rPr>
              <a:t> infrastructure (LAN) rooms consume 25% each (75% total) of schools energy</a:t>
            </a:r>
          </a:p>
          <a:p>
            <a:pPr algn="just">
              <a:spcBef>
                <a:spcPts val="600"/>
              </a:spcBef>
              <a:spcAft>
                <a:spcPts val="600"/>
              </a:spcAft>
            </a:pPr>
            <a:r>
              <a:rPr lang="en-GB" sz="1800" dirty="0">
                <a:latin typeface="Cambria" panose="02040503050406030204" pitchFamily="18" charset="0"/>
              </a:rPr>
              <a:t>Other facilities and spaces consume the remaining 10%</a:t>
            </a:r>
          </a:p>
          <a:p>
            <a:pPr algn="just">
              <a:spcBef>
                <a:spcPts val="600"/>
              </a:spcBef>
              <a:spcAft>
                <a:spcPts val="600"/>
              </a:spcAft>
            </a:pPr>
            <a:endParaRPr lang="en-GB" sz="1800" dirty="0">
              <a:latin typeface="Cambria" panose="02040503050406030204" pitchFamily="18" charset="0"/>
            </a:endParaRPr>
          </a:p>
          <a:p>
            <a:pPr algn="just">
              <a:spcBef>
                <a:spcPts val="600"/>
              </a:spcBef>
              <a:spcAft>
                <a:spcPts val="600"/>
              </a:spcAft>
            </a:pPr>
            <a:r>
              <a:rPr lang="en-GB" sz="1800" i="1" dirty="0">
                <a:latin typeface="Cambria" panose="02040503050406030204" pitchFamily="18" charset="0"/>
              </a:rPr>
              <a:t>What do the office, library + computer rooms and LAN rooms have in common?</a:t>
            </a: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1222750909"/>
              </p:ext>
            </p:extLst>
          </p:nvPr>
        </p:nvGraphicFramePr>
        <p:xfrm>
          <a:off x="4293844" y="2056949"/>
          <a:ext cx="7898156" cy="510997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599602" y="3044382"/>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25%</a:t>
            </a:r>
            <a:endParaRPr lang="en-SG" dirty="0">
              <a:solidFill>
                <a:schemeClr val="bg1"/>
              </a:solidFill>
              <a:latin typeface="Cambria" panose="02040503050406030204" pitchFamily="18" charset="0"/>
            </a:endParaRPr>
          </a:p>
        </p:txBody>
      </p:sp>
      <p:sp>
        <p:nvSpPr>
          <p:cNvPr id="6" name="TextBox 5"/>
          <p:cNvSpPr txBox="1"/>
          <p:nvPr/>
        </p:nvSpPr>
        <p:spPr>
          <a:xfrm>
            <a:off x="7863213" y="3984151"/>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25%</a:t>
            </a:r>
            <a:endParaRPr lang="en-SG" dirty="0">
              <a:solidFill>
                <a:schemeClr val="bg1"/>
              </a:solidFill>
              <a:latin typeface="Cambria" panose="02040503050406030204" pitchFamily="18" charset="0"/>
            </a:endParaRPr>
          </a:p>
        </p:txBody>
      </p:sp>
      <p:sp>
        <p:nvSpPr>
          <p:cNvPr id="7" name="TextBox 6"/>
          <p:cNvSpPr txBox="1"/>
          <p:nvPr/>
        </p:nvSpPr>
        <p:spPr>
          <a:xfrm>
            <a:off x="5422900" y="3413714"/>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25%</a:t>
            </a:r>
            <a:endParaRPr lang="en-SG" dirty="0">
              <a:solidFill>
                <a:schemeClr val="bg1"/>
              </a:solidFill>
              <a:latin typeface="Cambria" panose="02040503050406030204" pitchFamily="18" charset="0"/>
            </a:endParaRPr>
          </a:p>
        </p:txBody>
      </p:sp>
      <p:sp>
        <p:nvSpPr>
          <p:cNvPr id="8" name="TextBox 7"/>
          <p:cNvSpPr txBox="1"/>
          <p:nvPr/>
        </p:nvSpPr>
        <p:spPr>
          <a:xfrm>
            <a:off x="6096000" y="4049869"/>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15%</a:t>
            </a:r>
            <a:endParaRPr lang="en-SG" dirty="0">
              <a:solidFill>
                <a:schemeClr val="bg1"/>
              </a:solidFill>
              <a:latin typeface="Cambria" panose="02040503050406030204" pitchFamily="18" charset="0"/>
            </a:endParaRPr>
          </a:p>
        </p:txBody>
      </p:sp>
      <p:sp>
        <p:nvSpPr>
          <p:cNvPr id="9" name="TextBox 8"/>
          <p:cNvSpPr txBox="1"/>
          <p:nvPr/>
        </p:nvSpPr>
        <p:spPr>
          <a:xfrm>
            <a:off x="6511251" y="2859716"/>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10%</a:t>
            </a:r>
            <a:endParaRPr lang="en-SG" dirty="0">
              <a:solidFill>
                <a:schemeClr val="bg1"/>
              </a:solidFill>
              <a:latin typeface="Cambria" panose="02040503050406030204" pitchFamily="18"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398293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Module 2 - Energy</a:t>
            </a:r>
            <a:endParaRPr lang="en-SG" dirty="0">
              <a:latin typeface="Cambria" panose="02040503050406030204" pitchFamily="18" charset="0"/>
            </a:endParaRPr>
          </a:p>
        </p:txBody>
      </p:sp>
      <p:sp>
        <p:nvSpPr>
          <p:cNvPr id="3" name="Content Placeholder 2"/>
          <p:cNvSpPr>
            <a:spLocks noGrp="1"/>
          </p:cNvSpPr>
          <p:nvPr>
            <p:ph idx="1"/>
          </p:nvPr>
        </p:nvSpPr>
        <p:spPr>
          <a:xfrm>
            <a:off x="838200" y="1825625"/>
            <a:ext cx="5930900" cy="4351338"/>
          </a:xfrm>
        </p:spPr>
        <p:txBody>
          <a:bodyPr>
            <a:normAutofit/>
          </a:bodyPr>
          <a:lstStyle/>
          <a:p>
            <a:pPr algn="just">
              <a:spcBef>
                <a:spcPts val="600"/>
              </a:spcBef>
              <a:spcAft>
                <a:spcPts val="600"/>
              </a:spcAft>
            </a:pPr>
            <a:r>
              <a:rPr lang="en-SG" sz="1800" dirty="0">
                <a:latin typeface="Cambria" panose="02040503050406030204" pitchFamily="18" charset="0"/>
              </a:rPr>
              <a:t>What is meant by energy use in buildings?</a:t>
            </a:r>
          </a:p>
          <a:p>
            <a:pPr algn="just">
              <a:spcBef>
                <a:spcPts val="600"/>
              </a:spcBef>
              <a:spcAft>
                <a:spcPts val="600"/>
              </a:spcAft>
            </a:pPr>
            <a:r>
              <a:rPr lang="en-GB" sz="1800" dirty="0">
                <a:latin typeface="Cambria" panose="02040503050406030204" pitchFamily="18" charset="0"/>
              </a:rPr>
              <a:t>Where does electricity come from and the differences between fossil fuels and renewable energy</a:t>
            </a:r>
          </a:p>
          <a:p>
            <a:pPr algn="just">
              <a:spcBef>
                <a:spcPts val="600"/>
              </a:spcBef>
              <a:spcAft>
                <a:spcPts val="600"/>
              </a:spcAft>
            </a:pPr>
            <a:r>
              <a:rPr lang="en-GB" sz="1800" dirty="0">
                <a:latin typeface="Cambria" panose="02040503050406030204" pitchFamily="18" charset="0"/>
              </a:rPr>
              <a:t>How can buildings reduce their energy consumption / become more energy efficient </a:t>
            </a:r>
          </a:p>
          <a:p>
            <a:pPr algn="just">
              <a:spcBef>
                <a:spcPts val="600"/>
              </a:spcBef>
              <a:spcAft>
                <a:spcPts val="600"/>
              </a:spcAft>
            </a:pPr>
            <a:r>
              <a:rPr lang="en-GB" sz="1800" dirty="0">
                <a:latin typeface="Cambria" panose="02040503050406030204" pitchFamily="18" charset="0"/>
              </a:rPr>
              <a:t>Energy Efficient Air Conditioning</a:t>
            </a:r>
          </a:p>
          <a:p>
            <a:pPr algn="just">
              <a:spcBef>
                <a:spcPts val="600"/>
              </a:spcBef>
              <a:spcAft>
                <a:spcPts val="600"/>
              </a:spcAft>
            </a:pPr>
            <a:r>
              <a:rPr lang="en-GB" sz="1800" dirty="0">
                <a:latin typeface="Cambria" panose="02040503050406030204" pitchFamily="18" charset="0"/>
              </a:rPr>
              <a:t>Energy Efficient Lighting</a:t>
            </a:r>
            <a:endParaRPr lang="en-SG" sz="1800" dirty="0">
              <a:latin typeface="Cambria" panose="020405030504060302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14705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Where is Energy used in a School?</a:t>
            </a:r>
            <a:endParaRPr lang="en-SG" dirty="0">
              <a:latin typeface="Cambria" panose="020405030504060302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1912459129"/>
              </p:ext>
            </p:extLst>
          </p:nvPr>
        </p:nvGraphicFramePr>
        <p:xfrm>
          <a:off x="5597612" y="1810263"/>
          <a:ext cx="6783858" cy="4219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371999569"/>
              </p:ext>
            </p:extLst>
          </p:nvPr>
        </p:nvGraphicFramePr>
        <p:xfrm>
          <a:off x="-107092" y="1847334"/>
          <a:ext cx="6347254" cy="413333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32956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712516320"/>
              </p:ext>
            </p:extLst>
          </p:nvPr>
        </p:nvGraphicFramePr>
        <p:xfrm>
          <a:off x="5202194" y="1688500"/>
          <a:ext cx="7092777" cy="46483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latin typeface="Cambria" panose="02040503050406030204" pitchFamily="18" charset="0"/>
              </a:rPr>
              <a:t>Where is Energy used in a School?</a:t>
            </a:r>
            <a:endParaRPr lang="en-SG" dirty="0">
              <a:latin typeface="Cambria" panose="02040503050406030204" pitchFamily="18" charset="0"/>
            </a:endParaRPr>
          </a:p>
        </p:txBody>
      </p:sp>
      <p:sp>
        <p:nvSpPr>
          <p:cNvPr id="8" name="TextBox 7"/>
          <p:cNvSpPr txBox="1"/>
          <p:nvPr/>
        </p:nvSpPr>
        <p:spPr>
          <a:xfrm>
            <a:off x="9383094" y="3922367"/>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60%</a:t>
            </a:r>
            <a:endParaRPr lang="en-SG" dirty="0">
              <a:solidFill>
                <a:schemeClr val="bg1"/>
              </a:solidFill>
              <a:latin typeface="Cambria" panose="02040503050406030204" pitchFamily="18" charset="0"/>
            </a:endParaRPr>
          </a:p>
        </p:txBody>
      </p:sp>
      <p:sp>
        <p:nvSpPr>
          <p:cNvPr id="9" name="TextBox 8"/>
          <p:cNvSpPr txBox="1"/>
          <p:nvPr/>
        </p:nvSpPr>
        <p:spPr>
          <a:xfrm>
            <a:off x="7162997" y="4291699"/>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15-20%</a:t>
            </a:r>
            <a:endParaRPr lang="en-SG" dirty="0">
              <a:solidFill>
                <a:schemeClr val="bg1"/>
              </a:solidFill>
              <a:latin typeface="Cambria" panose="02040503050406030204" pitchFamily="18" charset="0"/>
            </a:endParaRPr>
          </a:p>
        </p:txBody>
      </p:sp>
      <p:sp>
        <p:nvSpPr>
          <p:cNvPr id="10" name="TextBox 9"/>
          <p:cNvSpPr txBox="1"/>
          <p:nvPr/>
        </p:nvSpPr>
        <p:spPr>
          <a:xfrm>
            <a:off x="7212767" y="3106065"/>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10%</a:t>
            </a:r>
            <a:endParaRPr lang="en-SG" dirty="0">
              <a:solidFill>
                <a:schemeClr val="bg1"/>
              </a:solidFill>
              <a:latin typeface="Cambria" panose="02040503050406030204" pitchFamily="18" charset="0"/>
            </a:endParaRPr>
          </a:p>
        </p:txBody>
      </p:sp>
      <p:sp>
        <p:nvSpPr>
          <p:cNvPr id="11" name="TextBox 10"/>
          <p:cNvSpPr txBox="1"/>
          <p:nvPr/>
        </p:nvSpPr>
        <p:spPr>
          <a:xfrm>
            <a:off x="7836097" y="2532558"/>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5%</a:t>
            </a:r>
            <a:endParaRPr lang="en-SG" dirty="0">
              <a:solidFill>
                <a:schemeClr val="bg1"/>
              </a:solidFill>
              <a:latin typeface="Cambria" panose="02040503050406030204" pitchFamily="18" charset="0"/>
            </a:endParaRPr>
          </a:p>
        </p:txBody>
      </p:sp>
      <p:sp>
        <p:nvSpPr>
          <p:cNvPr id="12" name="TextBox 11"/>
          <p:cNvSpPr txBox="1"/>
          <p:nvPr/>
        </p:nvSpPr>
        <p:spPr>
          <a:xfrm>
            <a:off x="8291797" y="2352314"/>
            <a:ext cx="1346200" cy="369332"/>
          </a:xfrm>
          <a:prstGeom prst="rect">
            <a:avLst/>
          </a:prstGeom>
          <a:noFill/>
        </p:spPr>
        <p:txBody>
          <a:bodyPr wrap="square" rtlCol="0">
            <a:spAutoFit/>
          </a:bodyPr>
          <a:lstStyle/>
          <a:p>
            <a:r>
              <a:rPr lang="en-GB" dirty="0">
                <a:solidFill>
                  <a:schemeClr val="bg1"/>
                </a:solidFill>
                <a:latin typeface="Cambria" panose="02040503050406030204" pitchFamily="18" charset="0"/>
              </a:rPr>
              <a:t>5%</a:t>
            </a:r>
            <a:endParaRPr lang="en-SG" dirty="0">
              <a:solidFill>
                <a:schemeClr val="bg1"/>
              </a:solidFill>
              <a:latin typeface="Cambria" panose="02040503050406030204" pitchFamily="18" charset="0"/>
            </a:endParaRPr>
          </a:p>
        </p:txBody>
      </p:sp>
      <p:sp>
        <p:nvSpPr>
          <p:cNvPr id="13" name="Content Placeholder 2"/>
          <p:cNvSpPr>
            <a:spLocks noGrp="1"/>
          </p:cNvSpPr>
          <p:nvPr>
            <p:ph idx="1"/>
          </p:nvPr>
        </p:nvSpPr>
        <p:spPr>
          <a:xfrm>
            <a:off x="838200" y="1825624"/>
            <a:ext cx="4672914"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What about </a:t>
            </a:r>
            <a:r>
              <a:rPr lang="en-GB" sz="1800" b="1" dirty="0">
                <a:latin typeface="Cambria" panose="02040503050406030204" pitchFamily="18" charset="0"/>
              </a:rPr>
              <a:t>a typical Singapore School</a:t>
            </a:r>
          </a:p>
          <a:p>
            <a:pPr algn="just">
              <a:spcBef>
                <a:spcPts val="600"/>
              </a:spcBef>
              <a:spcAft>
                <a:spcPts val="600"/>
              </a:spcAft>
            </a:pPr>
            <a:r>
              <a:rPr lang="en-GB" sz="1800" dirty="0">
                <a:latin typeface="Cambria" panose="02040503050406030204" pitchFamily="18" charset="0"/>
              </a:rPr>
              <a:t>Air Conditioning 60% electrical energy</a:t>
            </a:r>
          </a:p>
          <a:p>
            <a:pPr algn="just">
              <a:spcBef>
                <a:spcPts val="600"/>
              </a:spcBef>
              <a:spcAft>
                <a:spcPts val="600"/>
              </a:spcAft>
            </a:pPr>
            <a:r>
              <a:rPr lang="en-GB" sz="1800" dirty="0">
                <a:latin typeface="Cambria" panose="02040503050406030204" pitchFamily="18" charset="0"/>
              </a:rPr>
              <a:t>Lighting 20% electrical energy</a:t>
            </a:r>
          </a:p>
          <a:p>
            <a:pPr algn="just">
              <a:spcBef>
                <a:spcPts val="600"/>
              </a:spcBef>
              <a:spcAft>
                <a:spcPts val="600"/>
              </a:spcAft>
            </a:pPr>
            <a:r>
              <a:rPr lang="en-GB" sz="1800" dirty="0">
                <a:latin typeface="Cambria" panose="02040503050406030204" pitchFamily="18" charset="0"/>
              </a:rPr>
              <a:t>Plug loads 10% (Computers, TV’s, </a:t>
            </a:r>
            <a:r>
              <a:rPr lang="en-GB" sz="1800" dirty="0" err="1">
                <a:latin typeface="Cambria" panose="02040503050406030204" pitchFamily="18" charset="0"/>
              </a:rPr>
              <a:t>ICT</a:t>
            </a:r>
            <a:r>
              <a:rPr lang="en-GB" sz="1800" dirty="0">
                <a:latin typeface="Cambria" panose="02040503050406030204" pitchFamily="18" charset="0"/>
              </a:rPr>
              <a:t> </a:t>
            </a:r>
            <a:r>
              <a:rPr lang="en-GB" sz="1800" i="1" dirty="0">
                <a:latin typeface="Cambria" panose="02040503050406030204" pitchFamily="18" charset="0"/>
              </a:rPr>
              <a:t>[information communication technology] </a:t>
            </a:r>
            <a:r>
              <a:rPr lang="en-GB" sz="1800" dirty="0">
                <a:latin typeface="Cambria" panose="02040503050406030204" pitchFamily="18" charset="0"/>
              </a:rPr>
              <a:t>infrastructure</a:t>
            </a:r>
          </a:p>
          <a:p>
            <a:pPr algn="just">
              <a:spcBef>
                <a:spcPts val="600"/>
              </a:spcBef>
              <a:spcAft>
                <a:spcPts val="600"/>
              </a:spcAft>
            </a:pPr>
            <a:r>
              <a:rPr lang="en-GB" sz="1800" dirty="0">
                <a:latin typeface="Cambria" panose="02040503050406030204" pitchFamily="18" charset="0"/>
              </a:rPr>
              <a:t>Fans 5% electrical energy</a:t>
            </a:r>
          </a:p>
          <a:p>
            <a:pPr algn="just">
              <a:spcBef>
                <a:spcPts val="600"/>
              </a:spcBef>
              <a:spcAft>
                <a:spcPts val="600"/>
              </a:spcAft>
            </a:pPr>
            <a:endParaRPr lang="en-GB" sz="1800" dirty="0">
              <a:latin typeface="Cambria" panose="02040503050406030204" pitchFamily="18" charset="0"/>
            </a:endParaRPr>
          </a:p>
          <a:p>
            <a:pPr algn="just">
              <a:spcBef>
                <a:spcPts val="600"/>
              </a:spcBef>
              <a:spcAft>
                <a:spcPts val="600"/>
              </a:spcAft>
            </a:pPr>
            <a:r>
              <a:rPr lang="en-GB" sz="1800" i="1" dirty="0">
                <a:latin typeface="Cambria" panose="02040503050406030204" pitchFamily="18" charset="0"/>
              </a:rPr>
              <a:t>Each school will vary, but this is an average breakdown based upon Singapore Schools</a:t>
            </a: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29178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Energy Hierarchy</a:t>
            </a:r>
            <a:endParaRPr lang="en-SG" dirty="0">
              <a:latin typeface="Cambria" panose="02040503050406030204" pitchFamily="18" charset="0"/>
            </a:endParaRPr>
          </a:p>
        </p:txBody>
      </p:sp>
      <p:sp>
        <p:nvSpPr>
          <p:cNvPr id="3" name="Content Placeholder 2"/>
          <p:cNvSpPr>
            <a:spLocks noGrp="1"/>
          </p:cNvSpPr>
          <p:nvPr>
            <p:ph idx="1"/>
          </p:nvPr>
        </p:nvSpPr>
        <p:spPr>
          <a:xfrm>
            <a:off x="368643" y="1658381"/>
            <a:ext cx="6600568" cy="2931727"/>
          </a:xfrm>
        </p:spPr>
        <p:txBody>
          <a:bodyPr>
            <a:normAutofit/>
          </a:bodyPr>
          <a:lstStyle/>
          <a:p>
            <a:pPr marL="0" indent="0" algn="just">
              <a:spcBef>
                <a:spcPts val="600"/>
              </a:spcBef>
              <a:spcAft>
                <a:spcPts val="600"/>
              </a:spcAft>
              <a:buNone/>
            </a:pPr>
            <a:r>
              <a:rPr lang="en-GB" sz="1800" b="1" u="sng" dirty="0">
                <a:latin typeface="Cambria" panose="02040503050406030204" pitchFamily="18" charset="0"/>
              </a:rPr>
              <a:t>To reduce the electrical energy used in buildings</a:t>
            </a:r>
          </a:p>
          <a:p>
            <a:pPr algn="just">
              <a:spcBef>
                <a:spcPts val="600"/>
              </a:spcBef>
              <a:spcAft>
                <a:spcPts val="600"/>
              </a:spcAft>
            </a:pPr>
            <a:r>
              <a:rPr lang="en-GB" sz="1800" b="1" dirty="0">
                <a:latin typeface="Cambria" panose="02040503050406030204" pitchFamily="18" charset="0"/>
              </a:rPr>
              <a:t>“Passive Design”</a:t>
            </a:r>
            <a:r>
              <a:rPr lang="en-GB" sz="1800" dirty="0">
                <a:latin typeface="Cambria" panose="02040503050406030204" pitchFamily="18" charset="0"/>
              </a:rPr>
              <a:t>– This refers to Module 1’s lessons – thus opening windows for ventilation rather than using air conditioning, using day light rather than artificial light, and designing the building to minimise heat gains.</a:t>
            </a:r>
          </a:p>
          <a:p>
            <a:pPr algn="just">
              <a:spcBef>
                <a:spcPts val="600"/>
              </a:spcBef>
              <a:spcAft>
                <a:spcPts val="600"/>
              </a:spcAft>
            </a:pPr>
            <a:r>
              <a:rPr lang="en-GB" sz="1800" b="1" dirty="0">
                <a:latin typeface="Cambria" panose="02040503050406030204" pitchFamily="18" charset="0"/>
              </a:rPr>
              <a:t>“Active Systems” </a:t>
            </a:r>
            <a:r>
              <a:rPr lang="en-GB" sz="1800" dirty="0">
                <a:latin typeface="Cambria" panose="02040503050406030204" pitchFamily="18" charset="0"/>
              </a:rPr>
              <a:t>– Where electricity has to be used for equipment, get the most efficient equipment possible –this means things that require less electrical emery input to it for the same desired output – for example efficient lighting.</a:t>
            </a:r>
          </a:p>
        </p:txBody>
      </p:sp>
      <p:pic>
        <p:nvPicPr>
          <p:cNvPr id="6" name="Picture 5"/>
          <p:cNvPicPr>
            <a:picLocks noChangeAspect="1"/>
          </p:cNvPicPr>
          <p:nvPr/>
        </p:nvPicPr>
        <p:blipFill>
          <a:blip r:embed="rId2"/>
          <a:stretch>
            <a:fillRect/>
          </a:stretch>
        </p:blipFill>
        <p:spPr>
          <a:xfrm>
            <a:off x="5734595" y="2066280"/>
            <a:ext cx="5969000" cy="3987800"/>
          </a:xfrm>
          <a:prstGeom prst="rect">
            <a:avLst/>
          </a:prstGeom>
        </p:spPr>
      </p:pic>
      <p:sp>
        <p:nvSpPr>
          <p:cNvPr id="4" name="Rectangle 3"/>
          <p:cNvSpPr/>
          <p:nvPr/>
        </p:nvSpPr>
        <p:spPr>
          <a:xfrm>
            <a:off x="368643" y="4422864"/>
            <a:ext cx="6316362" cy="646331"/>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GB" b="1" dirty="0">
                <a:latin typeface="Cambria" panose="02040503050406030204" pitchFamily="18" charset="0"/>
              </a:rPr>
              <a:t>“Control Systems”</a:t>
            </a:r>
            <a:r>
              <a:rPr lang="en-GB" dirty="0">
                <a:latin typeface="Cambria" panose="02040503050406030204" pitchFamily="18" charset="0"/>
              </a:rPr>
              <a:t> – Timers, temperature settings switches to turn equipment off to name a few</a:t>
            </a:r>
          </a:p>
        </p:txBody>
      </p:sp>
      <p:sp>
        <p:nvSpPr>
          <p:cNvPr id="5" name="Rectangle 4"/>
          <p:cNvSpPr/>
          <p:nvPr/>
        </p:nvSpPr>
        <p:spPr>
          <a:xfrm>
            <a:off x="356286" y="5186241"/>
            <a:ext cx="5378309" cy="923330"/>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GB" b="1" dirty="0">
                <a:latin typeface="Cambria" panose="02040503050406030204" pitchFamily="18" charset="0"/>
              </a:rPr>
              <a:t>“Renewable Energy” </a:t>
            </a:r>
            <a:r>
              <a:rPr lang="en-GB" dirty="0">
                <a:latin typeface="Cambria" panose="02040503050406030204" pitchFamily="18" charset="0"/>
              </a:rPr>
              <a:t>– the use of non polluting sources of energy such as solar power to offset any electrical usage of the building</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75534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Renewable Sources</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5930900"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Renewable energy refers to harvesting energy from natural sources that are non exhaustible: </a:t>
            </a:r>
          </a:p>
          <a:p>
            <a:pPr algn="just">
              <a:spcBef>
                <a:spcPts val="600"/>
              </a:spcBef>
              <a:spcAft>
                <a:spcPts val="600"/>
              </a:spcAft>
            </a:pPr>
            <a:r>
              <a:rPr lang="en-GB" sz="1800" b="1" dirty="0">
                <a:latin typeface="Cambria" panose="02040503050406030204" pitchFamily="18" charset="0"/>
              </a:rPr>
              <a:t>Wind Energy</a:t>
            </a:r>
            <a:r>
              <a:rPr lang="en-GB" sz="1800" dirty="0">
                <a:latin typeface="Cambria" panose="02040503050406030204" pitchFamily="18" charset="0"/>
              </a:rPr>
              <a:t>– Wind can be used to power turbines to generate electricity. The turbine converts the kinetic energy of the wind into motion which is converted into electricity.</a:t>
            </a:r>
          </a:p>
          <a:p>
            <a:pPr algn="just">
              <a:spcBef>
                <a:spcPts val="600"/>
              </a:spcBef>
              <a:spcAft>
                <a:spcPts val="600"/>
              </a:spcAft>
            </a:pPr>
            <a:r>
              <a:rPr lang="en-GB" sz="1800" dirty="0">
                <a:latin typeface="Cambria" panose="02040503050406030204" pitchFamily="18" charset="0"/>
              </a:rPr>
              <a:t>Wind power is popular in areas where there are constant winds and off shore wind farms (away from land). In Singapore our wind is not very strong thus wind power is currently not a viable option.</a:t>
            </a:r>
          </a:p>
          <a:p>
            <a:pPr algn="just">
              <a:spcBef>
                <a:spcPts val="600"/>
              </a:spcBef>
              <a:spcAft>
                <a:spcPts val="600"/>
              </a:spcAft>
            </a:pPr>
            <a:r>
              <a:rPr lang="en-GB" sz="1800" b="1" dirty="0">
                <a:latin typeface="Cambria" panose="02040503050406030204" pitchFamily="18" charset="0"/>
              </a:rPr>
              <a:t>Geothermal</a:t>
            </a:r>
            <a:r>
              <a:rPr lang="en-GB" sz="1800" dirty="0">
                <a:latin typeface="Cambria" panose="02040503050406030204" pitchFamily="18" charset="0"/>
              </a:rPr>
              <a:t> – This uses heat from the ground present in various locations around the world to heat water to power turbines for electricity or for water / space heating in cooler countries. In Singapore there is no access to high heat below ground</a:t>
            </a:r>
            <a:endParaRPr lang="en-GB" sz="1800" b="1" dirty="0">
              <a:latin typeface="Cambria" panose="02040503050406030204" pitchFamily="18" charset="0"/>
            </a:endParaRP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8601" y="734980"/>
            <a:ext cx="3365199" cy="6123020"/>
          </a:xfrm>
          <a:prstGeom prst="rect">
            <a:avLst/>
          </a:prstGeom>
        </p:spPr>
      </p:pic>
      <p:sp>
        <p:nvSpPr>
          <p:cNvPr id="7" name="Content Placeholder 2"/>
          <p:cNvSpPr txBox="1">
            <a:spLocks/>
          </p:cNvSpPr>
          <p:nvPr/>
        </p:nvSpPr>
        <p:spPr>
          <a:xfrm>
            <a:off x="7691664" y="505746"/>
            <a:ext cx="2117930" cy="52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600" dirty="0">
                <a:latin typeface="Cambria" panose="02040503050406030204" pitchFamily="18" charset="0"/>
              </a:rPr>
              <a:t>Rotor Blades</a:t>
            </a:r>
          </a:p>
        </p:txBody>
      </p:sp>
      <p:sp>
        <p:nvSpPr>
          <p:cNvPr id="8" name="Content Placeholder 2"/>
          <p:cNvSpPr txBox="1">
            <a:spLocks/>
          </p:cNvSpPr>
          <p:nvPr/>
        </p:nvSpPr>
        <p:spPr>
          <a:xfrm>
            <a:off x="9945518" y="3815256"/>
            <a:ext cx="2117930" cy="52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600" dirty="0">
                <a:latin typeface="Cambria" panose="02040503050406030204" pitchFamily="18" charset="0"/>
              </a:rPr>
              <a:t>Electric Generator</a:t>
            </a:r>
          </a:p>
        </p:txBody>
      </p:sp>
      <p:sp>
        <p:nvSpPr>
          <p:cNvPr id="9" name="Content Placeholder 2"/>
          <p:cNvSpPr txBox="1">
            <a:spLocks/>
          </p:cNvSpPr>
          <p:nvPr/>
        </p:nvSpPr>
        <p:spPr>
          <a:xfrm>
            <a:off x="8566934" y="2060543"/>
            <a:ext cx="1104266" cy="52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600" dirty="0">
                <a:latin typeface="Cambria" panose="02040503050406030204" pitchFamily="18" charset="0"/>
              </a:rPr>
              <a:t>Gear Box</a:t>
            </a:r>
          </a:p>
        </p:txBody>
      </p:sp>
      <p:sp>
        <p:nvSpPr>
          <p:cNvPr id="10" name="Content Placeholder 2"/>
          <p:cNvSpPr txBox="1">
            <a:spLocks/>
          </p:cNvSpPr>
          <p:nvPr/>
        </p:nvSpPr>
        <p:spPr>
          <a:xfrm>
            <a:off x="9540182" y="1564544"/>
            <a:ext cx="1104266" cy="52216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600" dirty="0">
                <a:latin typeface="Cambria" panose="02040503050406030204" pitchFamily="18" charset="0"/>
              </a:rPr>
              <a:t>High Speed Shaft</a:t>
            </a:r>
          </a:p>
        </p:txBody>
      </p:sp>
      <p:sp>
        <p:nvSpPr>
          <p:cNvPr id="11" name="Content Placeholder 2"/>
          <p:cNvSpPr txBox="1">
            <a:spLocks/>
          </p:cNvSpPr>
          <p:nvPr/>
        </p:nvSpPr>
        <p:spPr>
          <a:xfrm>
            <a:off x="8405540" y="3799990"/>
            <a:ext cx="967298" cy="1019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600" dirty="0">
                <a:latin typeface="Cambria" panose="02040503050406030204" pitchFamily="18" charset="0"/>
              </a:rPr>
              <a:t>Low Speed Shaft</a:t>
            </a:r>
          </a:p>
        </p:txBody>
      </p:sp>
      <p:cxnSp>
        <p:nvCxnSpPr>
          <p:cNvPr id="14" name="Straight Arrow Connector 13"/>
          <p:cNvCxnSpPr/>
          <p:nvPr/>
        </p:nvCxnSpPr>
        <p:spPr>
          <a:xfrm>
            <a:off x="9119067" y="2321623"/>
            <a:ext cx="0" cy="7181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735452" y="2086704"/>
            <a:ext cx="0" cy="8797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221569" y="3020819"/>
            <a:ext cx="9910" cy="785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679837" y="3010893"/>
            <a:ext cx="9910" cy="785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979617" y="6065968"/>
            <a:ext cx="1676400" cy="246221"/>
          </a:xfrm>
          <a:prstGeom prst="rect">
            <a:avLst/>
          </a:prstGeom>
          <a:noFill/>
        </p:spPr>
        <p:txBody>
          <a:bodyPr wrap="square" rtlCol="0">
            <a:spAutoFit/>
          </a:bodyPr>
          <a:lstStyle/>
          <a:p>
            <a:r>
              <a:rPr lang="en-GB" sz="1000" dirty="0">
                <a:latin typeface="Cambria" panose="02040503050406030204" pitchFamily="18" charset="0"/>
              </a:rPr>
              <a:t>Wind Turbine</a:t>
            </a:r>
            <a:endParaRPr lang="en-SG" sz="1000" dirty="0">
              <a:latin typeface="Cambria" panose="02040503050406030204" pitchFamily="18" charset="0"/>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25867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Renewable Sources</a:t>
            </a:r>
            <a:endParaRPr lang="en-SG" dirty="0">
              <a:latin typeface="Cambria"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806" y="1266721"/>
            <a:ext cx="5538834" cy="4809503"/>
          </a:xfrm>
          <a:prstGeom prst="rect">
            <a:avLst/>
          </a:prstGeom>
        </p:spPr>
      </p:pic>
      <p:sp>
        <p:nvSpPr>
          <p:cNvPr id="9" name="Content Placeholder 2"/>
          <p:cNvSpPr txBox="1">
            <a:spLocks/>
          </p:cNvSpPr>
          <p:nvPr/>
        </p:nvSpPr>
        <p:spPr>
          <a:xfrm>
            <a:off x="838200" y="1948204"/>
            <a:ext cx="5389606" cy="4686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GB" sz="1800" b="1" dirty="0">
                <a:latin typeface="Cambria" panose="02040503050406030204" pitchFamily="18" charset="0"/>
              </a:rPr>
              <a:t>Hydro Electric</a:t>
            </a:r>
            <a:r>
              <a:rPr lang="en-GB" sz="1800" dirty="0">
                <a:latin typeface="Cambria" panose="02040503050406030204" pitchFamily="18" charset="0"/>
              </a:rPr>
              <a:t>– Water can be used with through the use of waterfalls or dams. These use gravity and the flow of water to turn turbines to generate electrical power. There are environmental issues with these including destruction of aquatic habitats through blocking rivers.</a:t>
            </a:r>
          </a:p>
          <a:p>
            <a:pPr algn="just">
              <a:spcBef>
                <a:spcPts val="600"/>
              </a:spcBef>
              <a:spcAft>
                <a:spcPts val="600"/>
              </a:spcAft>
            </a:pPr>
            <a:r>
              <a:rPr lang="en-GB" sz="1800" b="1" dirty="0">
                <a:latin typeface="Cambria" panose="02040503050406030204" pitchFamily="18" charset="0"/>
              </a:rPr>
              <a:t>Tidal Power </a:t>
            </a:r>
            <a:r>
              <a:rPr lang="en-GB" sz="1800" dirty="0">
                <a:latin typeface="Cambria" panose="02040503050406030204" pitchFamily="18" charset="0"/>
              </a:rPr>
              <a:t>– Using the waves to generate power is being developed for areas with strong tides. In Singapore our seas are calm thus this too is not applicable</a:t>
            </a:r>
            <a:endParaRPr lang="en-GB" sz="1800" b="1" dirty="0">
              <a:latin typeface="Cambria" panose="02040503050406030204" pitchFamily="18" charset="0"/>
            </a:endParaRPr>
          </a:p>
          <a:p>
            <a:pPr algn="just">
              <a:spcBef>
                <a:spcPts val="600"/>
              </a:spcBef>
              <a:spcAft>
                <a:spcPts val="600"/>
              </a:spcAft>
            </a:pPr>
            <a:r>
              <a:rPr lang="en-GB" sz="1800" b="1" dirty="0">
                <a:latin typeface="Cambria" panose="02040503050406030204" pitchFamily="18" charset="0"/>
              </a:rPr>
              <a:t>Solar Power</a:t>
            </a:r>
            <a:r>
              <a:rPr lang="en-GB" sz="1800" dirty="0">
                <a:latin typeface="Cambria" panose="02040503050406030204" pitchFamily="18" charset="0"/>
              </a:rPr>
              <a:t>– This uses sunlight to either produce electricity directly (photons of light exciting electrons) or to heat water. In Singapore our sunny weather, sun angle and daylight hours is perfect for the use of solar power.</a:t>
            </a:r>
            <a:endParaRPr lang="en-GB" sz="1800" b="1" dirty="0">
              <a:latin typeface="Cambria" panose="02040503050406030204" pitchFamily="18" charset="0"/>
            </a:endParaRPr>
          </a:p>
          <a:p>
            <a:pPr marL="0" indent="0" algn="just">
              <a:spcBef>
                <a:spcPts val="600"/>
              </a:spcBef>
              <a:spcAft>
                <a:spcPts val="600"/>
              </a:spcAft>
              <a:buFont typeface="Arial" panose="020B0604020202020204" pitchFamily="34" charset="0"/>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82210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4533" t="15435" r="9421" b="40043"/>
          <a:stretch/>
        </p:blipFill>
        <p:spPr>
          <a:xfrm>
            <a:off x="1356201" y="1465766"/>
            <a:ext cx="1927654" cy="2323071"/>
          </a:xfrm>
          <a:prstGeom prst="rect">
            <a:avLst/>
          </a:prstGeom>
        </p:spPr>
      </p:pic>
      <p:sp>
        <p:nvSpPr>
          <p:cNvPr id="2" name="Title 1"/>
          <p:cNvSpPr>
            <a:spLocks noGrp="1"/>
          </p:cNvSpPr>
          <p:nvPr>
            <p:ph type="title"/>
          </p:nvPr>
        </p:nvSpPr>
        <p:spPr/>
        <p:txBody>
          <a:bodyPr/>
          <a:lstStyle/>
          <a:p>
            <a:r>
              <a:rPr lang="en-GB" dirty="0">
                <a:latin typeface="Cambria" panose="02040503050406030204" pitchFamily="18" charset="0"/>
              </a:rPr>
              <a:t>Photovoltaic Panels</a:t>
            </a:r>
            <a:endParaRPr lang="en-SG" dirty="0">
              <a:latin typeface="Cambria" panose="02040503050406030204" pitchFamily="18" charset="0"/>
            </a:endParaRPr>
          </a:p>
        </p:txBody>
      </p:sp>
      <p:sp>
        <p:nvSpPr>
          <p:cNvPr id="3" name="Content Placeholder 2"/>
          <p:cNvSpPr>
            <a:spLocks noGrp="1"/>
          </p:cNvSpPr>
          <p:nvPr>
            <p:ph idx="1"/>
          </p:nvPr>
        </p:nvSpPr>
        <p:spPr>
          <a:xfrm>
            <a:off x="3059551" y="3105399"/>
            <a:ext cx="2117930" cy="522160"/>
          </a:xfrm>
        </p:spPr>
        <p:txBody>
          <a:bodyPr>
            <a:normAutofit fontScale="92500" lnSpcReduction="10000"/>
          </a:bodyPr>
          <a:lstStyle/>
          <a:p>
            <a:pPr marL="0" indent="0" algn="just">
              <a:spcBef>
                <a:spcPts val="600"/>
              </a:spcBef>
              <a:spcAft>
                <a:spcPts val="600"/>
              </a:spcAft>
              <a:buNone/>
            </a:pPr>
            <a:r>
              <a:rPr lang="en-GB" sz="1800" dirty="0">
                <a:latin typeface="Cambria" panose="02040503050406030204" pitchFamily="18" charset="0"/>
              </a:rPr>
              <a:t>Non-reflective glass covering</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293" t="14172" r="52130" b="32543"/>
          <a:stretch/>
        </p:blipFill>
        <p:spPr>
          <a:xfrm>
            <a:off x="138835" y="3788837"/>
            <a:ext cx="1581665" cy="278027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4582" t="69969"/>
          <a:stretch/>
        </p:blipFill>
        <p:spPr>
          <a:xfrm>
            <a:off x="2389339" y="4731882"/>
            <a:ext cx="3308104" cy="174913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28934"/>
            <a:ext cx="5538834" cy="4809503"/>
          </a:xfrm>
          <a:prstGeom prst="rect">
            <a:avLst/>
          </a:prstGeom>
        </p:spPr>
      </p:pic>
      <p:cxnSp>
        <p:nvCxnSpPr>
          <p:cNvPr id="10" name="Straight Arrow Connector 9"/>
          <p:cNvCxnSpPr/>
          <p:nvPr/>
        </p:nvCxnSpPr>
        <p:spPr>
          <a:xfrm>
            <a:off x="3277584" y="2600920"/>
            <a:ext cx="4590448" cy="2010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271409" y="6518626"/>
            <a:ext cx="2117930" cy="52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700" dirty="0">
                <a:latin typeface="Cambria" panose="02040503050406030204" pitchFamily="18" charset="0"/>
              </a:rPr>
              <a:t>Silicon diode</a:t>
            </a:r>
          </a:p>
        </p:txBody>
      </p:sp>
      <p:cxnSp>
        <p:nvCxnSpPr>
          <p:cNvPr id="15" name="Straight Arrow Connector 14"/>
          <p:cNvCxnSpPr/>
          <p:nvPr/>
        </p:nvCxnSpPr>
        <p:spPr>
          <a:xfrm>
            <a:off x="838200" y="2621024"/>
            <a:ext cx="850917" cy="129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8200" y="2621024"/>
            <a:ext cx="0" cy="146596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1689117" y="4493341"/>
            <a:ext cx="2117930" cy="52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600" dirty="0">
                <a:latin typeface="Cambria" panose="02040503050406030204" pitchFamily="18" charset="0"/>
              </a:rPr>
              <a:t>Positive contact</a:t>
            </a:r>
          </a:p>
        </p:txBody>
      </p:sp>
      <p:sp>
        <p:nvSpPr>
          <p:cNvPr id="21" name="Content Placeholder 2"/>
          <p:cNvSpPr txBox="1">
            <a:spLocks/>
          </p:cNvSpPr>
          <p:nvPr/>
        </p:nvSpPr>
        <p:spPr>
          <a:xfrm>
            <a:off x="1972697" y="5810194"/>
            <a:ext cx="1058965" cy="5221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600" dirty="0">
                <a:latin typeface="Cambria" panose="02040503050406030204" pitchFamily="18" charset="0"/>
              </a:rPr>
              <a:t>Negative</a:t>
            </a:r>
          </a:p>
          <a:p>
            <a:pPr marL="0" indent="0" algn="just">
              <a:spcBef>
                <a:spcPts val="0"/>
              </a:spcBef>
              <a:buFont typeface="Arial" panose="020B0604020202020204" pitchFamily="34" charset="0"/>
              <a:buNone/>
            </a:pPr>
            <a:r>
              <a:rPr lang="en-GB" sz="1600" dirty="0">
                <a:latin typeface="Cambria" panose="02040503050406030204" pitchFamily="18" charset="0"/>
              </a:rPr>
              <a:t>contact</a:t>
            </a:r>
          </a:p>
        </p:txBody>
      </p:sp>
      <p:sp>
        <p:nvSpPr>
          <p:cNvPr id="22" name="Content Placeholder 2"/>
          <p:cNvSpPr txBox="1">
            <a:spLocks/>
          </p:cNvSpPr>
          <p:nvPr/>
        </p:nvSpPr>
        <p:spPr>
          <a:xfrm>
            <a:off x="3723999" y="5848845"/>
            <a:ext cx="2117930" cy="353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600" dirty="0">
                <a:latin typeface="Cambria" panose="02040503050406030204" pitchFamily="18" charset="0"/>
              </a:rPr>
              <a:t>P-layer</a:t>
            </a:r>
          </a:p>
        </p:txBody>
      </p:sp>
      <p:sp>
        <p:nvSpPr>
          <p:cNvPr id="23" name="Content Placeholder 2"/>
          <p:cNvSpPr txBox="1">
            <a:spLocks/>
          </p:cNvSpPr>
          <p:nvPr/>
        </p:nvSpPr>
        <p:spPr>
          <a:xfrm>
            <a:off x="3673985" y="5565226"/>
            <a:ext cx="2117930" cy="522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600" dirty="0">
                <a:latin typeface="Cambria" panose="02040503050406030204" pitchFamily="18" charset="0"/>
              </a:rPr>
              <a:t>N - layer</a:t>
            </a:r>
          </a:p>
        </p:txBody>
      </p:sp>
      <p:cxnSp>
        <p:nvCxnSpPr>
          <p:cNvPr id="24" name="Straight Arrow Connector 23"/>
          <p:cNvCxnSpPr/>
          <p:nvPr/>
        </p:nvCxnSpPr>
        <p:spPr>
          <a:xfrm flipH="1" flipV="1">
            <a:off x="1689117" y="5178972"/>
            <a:ext cx="847875" cy="1157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7868032" y="3627559"/>
            <a:ext cx="1102973" cy="351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400" dirty="0">
                <a:latin typeface="Cambria" panose="02040503050406030204" pitchFamily="18" charset="0"/>
              </a:rPr>
              <a:t>DC Circuit </a:t>
            </a:r>
          </a:p>
        </p:txBody>
      </p:sp>
      <p:sp>
        <p:nvSpPr>
          <p:cNvPr id="18" name="Content Placeholder 2"/>
          <p:cNvSpPr txBox="1">
            <a:spLocks/>
          </p:cNvSpPr>
          <p:nvPr/>
        </p:nvSpPr>
        <p:spPr>
          <a:xfrm>
            <a:off x="9199946" y="2503180"/>
            <a:ext cx="1102973" cy="351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600"/>
              </a:spcBef>
              <a:spcAft>
                <a:spcPts val="600"/>
              </a:spcAft>
              <a:buFont typeface="Arial" panose="020B0604020202020204" pitchFamily="34" charset="0"/>
              <a:buNone/>
            </a:pPr>
            <a:r>
              <a:rPr lang="en-GB" sz="1400" dirty="0">
                <a:latin typeface="Cambria" panose="02040503050406030204" pitchFamily="18" charset="0"/>
              </a:rPr>
              <a:t>Inverter</a:t>
            </a:r>
          </a:p>
        </p:txBody>
      </p:sp>
      <p:sp>
        <p:nvSpPr>
          <p:cNvPr id="25" name="Content Placeholder 2"/>
          <p:cNvSpPr txBox="1">
            <a:spLocks/>
          </p:cNvSpPr>
          <p:nvPr/>
        </p:nvSpPr>
        <p:spPr>
          <a:xfrm>
            <a:off x="9046546" y="5687864"/>
            <a:ext cx="1102973"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Mains &amp;</a:t>
            </a:r>
          </a:p>
          <a:p>
            <a:pPr marL="0" indent="0" algn="just">
              <a:spcBef>
                <a:spcPts val="0"/>
              </a:spcBef>
              <a:buFont typeface="Arial" panose="020B0604020202020204" pitchFamily="34" charset="0"/>
              <a:buNone/>
            </a:pPr>
            <a:r>
              <a:rPr lang="en-GB" sz="1400" dirty="0">
                <a:latin typeface="Cambria" panose="02040503050406030204" pitchFamily="18" charset="0"/>
              </a:rPr>
              <a:t>Fuse board</a:t>
            </a:r>
          </a:p>
        </p:txBody>
      </p:sp>
      <p:sp>
        <p:nvSpPr>
          <p:cNvPr id="26" name="Content Placeholder 2"/>
          <p:cNvSpPr txBox="1">
            <a:spLocks/>
          </p:cNvSpPr>
          <p:nvPr/>
        </p:nvSpPr>
        <p:spPr>
          <a:xfrm>
            <a:off x="6366282" y="4312284"/>
            <a:ext cx="1085149"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Supply from Grid</a:t>
            </a:r>
          </a:p>
        </p:txBody>
      </p:sp>
    </p:spTree>
    <p:extLst>
      <p:ext uri="{BB962C8B-B14F-4D97-AF65-F5344CB8AC3E}">
        <p14:creationId xmlns:p14="http://schemas.microsoft.com/office/powerpoint/2010/main" val="333826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325100" y="5835397"/>
            <a:ext cx="1676400" cy="246221"/>
          </a:xfrm>
          <a:prstGeom prst="rect">
            <a:avLst/>
          </a:prstGeom>
          <a:noFill/>
        </p:spPr>
        <p:txBody>
          <a:bodyPr wrap="square" rtlCol="0">
            <a:spAutoFit/>
          </a:bodyPr>
          <a:lstStyle/>
          <a:p>
            <a:r>
              <a:rPr lang="en-GB" sz="1000" dirty="0">
                <a:latin typeface="Cambria" panose="02040503050406030204" pitchFamily="18" charset="0"/>
              </a:rPr>
              <a:t>Benjamin Towell (2014)</a:t>
            </a:r>
            <a:endParaRPr lang="en-SG" sz="1000" dirty="0">
              <a:latin typeface="Cambria" panose="0204050305040603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28" y="669037"/>
            <a:ext cx="10552176" cy="516636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855807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
        <p:nvSpPr>
          <p:cNvPr id="2" name="Title 1"/>
          <p:cNvSpPr>
            <a:spLocks noGrp="1"/>
          </p:cNvSpPr>
          <p:nvPr>
            <p:ph type="title"/>
          </p:nvPr>
        </p:nvSpPr>
        <p:spPr/>
        <p:txBody>
          <a:bodyPr/>
          <a:lstStyle/>
          <a:p>
            <a:r>
              <a:rPr lang="en-GB" dirty="0">
                <a:latin typeface="Cambria" panose="02040503050406030204" pitchFamily="18" charset="0"/>
              </a:rPr>
              <a:t>Solar Water Heater</a:t>
            </a:r>
            <a:endParaRPr lang="en-SG" dirty="0">
              <a:latin typeface="Cambria" panose="020405030504060302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5969" y="938443"/>
            <a:ext cx="4124750" cy="55735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879" y="4168817"/>
            <a:ext cx="4709160" cy="2116836"/>
          </a:xfrm>
          <a:prstGeom prst="rect">
            <a:avLst/>
          </a:prstGeom>
        </p:spPr>
      </p:pic>
      <p:sp>
        <p:nvSpPr>
          <p:cNvPr id="9" name="Content Placeholder 2"/>
          <p:cNvSpPr txBox="1">
            <a:spLocks/>
          </p:cNvSpPr>
          <p:nvPr/>
        </p:nvSpPr>
        <p:spPr>
          <a:xfrm>
            <a:off x="7725525" y="1825624"/>
            <a:ext cx="1085149"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Solar Panel (Collector)</a:t>
            </a:r>
          </a:p>
        </p:txBody>
      </p:sp>
      <p:sp>
        <p:nvSpPr>
          <p:cNvPr id="10" name="Content Placeholder 2"/>
          <p:cNvSpPr txBox="1">
            <a:spLocks/>
          </p:cNvSpPr>
          <p:nvPr/>
        </p:nvSpPr>
        <p:spPr>
          <a:xfrm>
            <a:off x="10059536" y="805752"/>
            <a:ext cx="1085149"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Overflow Tank</a:t>
            </a:r>
          </a:p>
        </p:txBody>
      </p:sp>
      <p:sp>
        <p:nvSpPr>
          <p:cNvPr id="11" name="Content Placeholder 2"/>
          <p:cNvSpPr txBox="1">
            <a:spLocks/>
          </p:cNvSpPr>
          <p:nvPr/>
        </p:nvSpPr>
        <p:spPr>
          <a:xfrm>
            <a:off x="9908916" y="4971552"/>
            <a:ext cx="1085149"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Pump</a:t>
            </a:r>
          </a:p>
        </p:txBody>
      </p:sp>
      <p:sp>
        <p:nvSpPr>
          <p:cNvPr id="12" name="Content Placeholder 2"/>
          <p:cNvSpPr txBox="1">
            <a:spLocks/>
          </p:cNvSpPr>
          <p:nvPr/>
        </p:nvSpPr>
        <p:spPr>
          <a:xfrm>
            <a:off x="10811225" y="4070619"/>
            <a:ext cx="1085149"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Hot water supply</a:t>
            </a:r>
          </a:p>
        </p:txBody>
      </p:sp>
      <p:sp>
        <p:nvSpPr>
          <p:cNvPr id="13" name="Content Placeholder 2"/>
          <p:cNvSpPr txBox="1">
            <a:spLocks/>
          </p:cNvSpPr>
          <p:nvPr/>
        </p:nvSpPr>
        <p:spPr>
          <a:xfrm>
            <a:off x="11144685" y="6194543"/>
            <a:ext cx="1085149"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Cold water inlet</a:t>
            </a:r>
          </a:p>
        </p:txBody>
      </p:sp>
      <p:sp>
        <p:nvSpPr>
          <p:cNvPr id="14" name="Content Placeholder 2"/>
          <p:cNvSpPr txBox="1">
            <a:spLocks/>
          </p:cNvSpPr>
          <p:nvPr/>
        </p:nvSpPr>
        <p:spPr>
          <a:xfrm>
            <a:off x="8578599" y="6159763"/>
            <a:ext cx="1330317"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Cold Return</a:t>
            </a:r>
          </a:p>
        </p:txBody>
      </p:sp>
      <p:sp>
        <p:nvSpPr>
          <p:cNvPr id="15" name="Content Placeholder 2"/>
          <p:cNvSpPr txBox="1">
            <a:spLocks/>
          </p:cNvSpPr>
          <p:nvPr/>
        </p:nvSpPr>
        <p:spPr>
          <a:xfrm>
            <a:off x="8969342" y="5524827"/>
            <a:ext cx="1330317" cy="63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Hot supply</a:t>
            </a:r>
          </a:p>
        </p:txBody>
      </p:sp>
      <p:sp>
        <p:nvSpPr>
          <p:cNvPr id="3" name="Content Placeholder 2"/>
          <p:cNvSpPr>
            <a:spLocks noGrp="1"/>
          </p:cNvSpPr>
          <p:nvPr>
            <p:ph idx="1"/>
          </p:nvPr>
        </p:nvSpPr>
        <p:spPr>
          <a:xfrm>
            <a:off x="707230" y="1688423"/>
            <a:ext cx="5930900" cy="2343193"/>
          </a:xfrm>
        </p:spPr>
        <p:txBody>
          <a:bodyPr>
            <a:normAutofit lnSpcReduction="10000"/>
          </a:bodyPr>
          <a:lstStyle/>
          <a:p>
            <a:pPr marL="0" indent="0" algn="just">
              <a:spcBef>
                <a:spcPts val="600"/>
              </a:spcBef>
              <a:spcAft>
                <a:spcPts val="600"/>
              </a:spcAft>
              <a:buNone/>
            </a:pPr>
            <a:r>
              <a:rPr lang="en-GB" sz="1800" dirty="0">
                <a:latin typeface="Cambria" panose="02040503050406030204" pitchFamily="18" charset="0"/>
              </a:rPr>
              <a:t>Solar Water heating (Solar Panels):</a:t>
            </a:r>
          </a:p>
          <a:p>
            <a:pPr algn="just">
              <a:spcBef>
                <a:spcPts val="600"/>
              </a:spcBef>
              <a:spcAft>
                <a:spcPts val="600"/>
              </a:spcAft>
            </a:pPr>
            <a:r>
              <a:rPr lang="en-GB" sz="1800" dirty="0">
                <a:latin typeface="Cambria" panose="02040503050406030204" pitchFamily="18" charset="0"/>
              </a:rPr>
              <a:t>The solar panel transfers heat energy to a liquid heat transfer medium (usually water). This medium then transfers heat to water for use. When the medium transfers its heat to the water it cools and is pumped back to the solar panel to collect more heat to transfer to the water. This cycle continues while there is sun light or until the water in the tank reaches its desired temperature.</a:t>
            </a: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sp>
        <p:nvSpPr>
          <p:cNvPr id="17" name="Content Placeholder 2"/>
          <p:cNvSpPr txBox="1">
            <a:spLocks/>
          </p:cNvSpPr>
          <p:nvPr/>
        </p:nvSpPr>
        <p:spPr>
          <a:xfrm>
            <a:off x="3741102" y="4718156"/>
            <a:ext cx="1330317" cy="348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Glass Cover</a:t>
            </a:r>
          </a:p>
        </p:txBody>
      </p:sp>
      <p:sp>
        <p:nvSpPr>
          <p:cNvPr id="18" name="Content Placeholder 2"/>
          <p:cNvSpPr txBox="1">
            <a:spLocks/>
          </p:cNvSpPr>
          <p:nvPr/>
        </p:nvSpPr>
        <p:spPr>
          <a:xfrm>
            <a:off x="6519607" y="4930737"/>
            <a:ext cx="1330317" cy="594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Font typeface="Arial" panose="020B0604020202020204" pitchFamily="34" charset="0"/>
              <a:buNone/>
            </a:pPr>
            <a:r>
              <a:rPr lang="en-GB" sz="1400" dirty="0">
                <a:latin typeface="Cambria" panose="02040503050406030204" pitchFamily="18" charset="0"/>
              </a:rPr>
              <a:t>Inlet / Outlet Pipe</a:t>
            </a:r>
          </a:p>
        </p:txBody>
      </p:sp>
      <p:sp>
        <p:nvSpPr>
          <p:cNvPr id="19" name="Content Placeholder 2"/>
          <p:cNvSpPr txBox="1">
            <a:spLocks/>
          </p:cNvSpPr>
          <p:nvPr/>
        </p:nvSpPr>
        <p:spPr>
          <a:xfrm>
            <a:off x="2665133" y="6126720"/>
            <a:ext cx="1842852" cy="594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400" dirty="0">
                <a:latin typeface="Cambria" panose="02040503050406030204" pitchFamily="18" charset="0"/>
              </a:rPr>
              <a:t>Insulation to underside of panel</a:t>
            </a:r>
          </a:p>
        </p:txBody>
      </p:sp>
      <p:sp>
        <p:nvSpPr>
          <p:cNvPr id="20" name="Content Placeholder 2"/>
          <p:cNvSpPr txBox="1">
            <a:spLocks/>
          </p:cNvSpPr>
          <p:nvPr/>
        </p:nvSpPr>
        <p:spPr>
          <a:xfrm>
            <a:off x="486666" y="4468324"/>
            <a:ext cx="1842852" cy="594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400" dirty="0">
                <a:latin typeface="Cambria" panose="02040503050406030204" pitchFamily="18" charset="0"/>
              </a:rPr>
              <a:t>Heat Transfer Pipes</a:t>
            </a:r>
          </a:p>
        </p:txBody>
      </p:sp>
      <p:sp>
        <p:nvSpPr>
          <p:cNvPr id="21" name="Content Placeholder 2"/>
          <p:cNvSpPr txBox="1">
            <a:spLocks/>
          </p:cNvSpPr>
          <p:nvPr/>
        </p:nvSpPr>
        <p:spPr>
          <a:xfrm>
            <a:off x="262073" y="5499122"/>
            <a:ext cx="1842852" cy="594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400" dirty="0">
                <a:latin typeface="Cambria" panose="02040503050406030204" pitchFamily="18" charset="0"/>
              </a:rPr>
              <a:t>Blackened Absorber Plate</a:t>
            </a:r>
          </a:p>
        </p:txBody>
      </p:sp>
      <p:cxnSp>
        <p:nvCxnSpPr>
          <p:cNvPr id="5" name="Straight Connector 4"/>
          <p:cNvCxnSpPr/>
          <p:nvPr/>
        </p:nvCxnSpPr>
        <p:spPr>
          <a:xfrm>
            <a:off x="2051222" y="4733644"/>
            <a:ext cx="914400" cy="6194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970727" y="5671751"/>
            <a:ext cx="821900" cy="71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721178" y="3076726"/>
            <a:ext cx="2174791" cy="145119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62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Energy Benchmarks &amp; Schools</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5930900"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The </a:t>
            </a:r>
            <a:r>
              <a:rPr lang="en-GB" sz="1800" b="1" dirty="0">
                <a:latin typeface="Cambria" panose="02040503050406030204" pitchFamily="18" charset="0"/>
              </a:rPr>
              <a:t>energy utility index (</a:t>
            </a:r>
            <a:r>
              <a:rPr lang="en-GB" sz="1800" b="1" dirty="0" err="1">
                <a:latin typeface="Cambria" panose="02040503050406030204" pitchFamily="18" charset="0"/>
              </a:rPr>
              <a:t>EUI</a:t>
            </a:r>
            <a:r>
              <a:rPr lang="en-GB" sz="1800" b="1" dirty="0">
                <a:latin typeface="Cambria" panose="02040503050406030204" pitchFamily="18" charset="0"/>
              </a:rPr>
              <a:t>)</a:t>
            </a:r>
            <a:r>
              <a:rPr lang="en-GB" sz="1800" dirty="0">
                <a:latin typeface="Cambria" panose="02040503050406030204" pitchFamily="18" charset="0"/>
              </a:rPr>
              <a:t>:</a:t>
            </a:r>
          </a:p>
          <a:p>
            <a:pPr algn="just">
              <a:spcBef>
                <a:spcPts val="600"/>
              </a:spcBef>
              <a:spcAft>
                <a:spcPts val="600"/>
              </a:spcAft>
            </a:pPr>
            <a:r>
              <a:rPr lang="en-GB" sz="1800" dirty="0">
                <a:latin typeface="Cambria" panose="02040503050406030204" pitchFamily="18" charset="0"/>
              </a:rPr>
              <a:t>This is a measure to understand the total consumption of the building (kWh in a year) divided by the total gross floor area.</a:t>
            </a:r>
          </a:p>
          <a:p>
            <a:pPr algn="just">
              <a:spcBef>
                <a:spcPts val="600"/>
              </a:spcBef>
              <a:spcAft>
                <a:spcPts val="600"/>
              </a:spcAft>
            </a:pPr>
            <a:r>
              <a:rPr lang="en-GB" sz="1800" dirty="0">
                <a:latin typeface="Cambria" panose="02040503050406030204" pitchFamily="18" charset="0"/>
              </a:rPr>
              <a:t>This can be done by looking at the </a:t>
            </a:r>
            <a:r>
              <a:rPr lang="en-GB" sz="1800" dirty="0" err="1">
                <a:latin typeface="Cambria" panose="02040503050406030204" pitchFamily="18" charset="0"/>
              </a:rPr>
              <a:t>SP</a:t>
            </a:r>
            <a:r>
              <a:rPr lang="en-GB" sz="1800" dirty="0">
                <a:latin typeface="Cambria" panose="02040503050406030204" pitchFamily="18" charset="0"/>
              </a:rPr>
              <a:t> Power bill for the school and adding up the total amount of electricity consumed over a year.</a:t>
            </a:r>
          </a:p>
          <a:p>
            <a:pPr algn="just">
              <a:spcBef>
                <a:spcPts val="600"/>
              </a:spcBef>
              <a:spcAft>
                <a:spcPts val="600"/>
              </a:spcAft>
            </a:pPr>
            <a:r>
              <a:rPr lang="en-GB" sz="1800" dirty="0">
                <a:latin typeface="Cambria" panose="02040503050406030204" pitchFamily="18" charset="0"/>
              </a:rPr>
              <a:t>The gross floor area is the area of each floor of the building added up. </a:t>
            </a:r>
          </a:p>
          <a:p>
            <a:pPr algn="just">
              <a:spcBef>
                <a:spcPts val="600"/>
              </a:spcBef>
              <a:spcAft>
                <a:spcPts val="600"/>
              </a:spcAft>
            </a:pPr>
            <a:r>
              <a:rPr lang="en-GB" sz="1800" dirty="0">
                <a:latin typeface="Cambria" panose="02040503050406030204" pitchFamily="18" charset="0"/>
              </a:rPr>
              <a:t>For a school - all of the classrooms, the hall, corridors, canteen computer room, teachers offices and other spaces</a:t>
            </a:r>
            <a:r>
              <a:rPr lang="en-GB" sz="1800" i="1" dirty="0">
                <a:latin typeface="Cambria" panose="02040503050406030204" pitchFamily="18" charset="0"/>
              </a:rPr>
              <a:t> (make sure you minus off the playground, car park and other spaces such as outdoor landscape / fields)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7203" t="35676" b="6126"/>
          <a:stretch/>
        </p:blipFill>
        <p:spPr>
          <a:xfrm>
            <a:off x="7315200" y="1690688"/>
            <a:ext cx="4160308" cy="399123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864676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Energy Benchmarks &amp; Schools</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5930900"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The </a:t>
            </a:r>
            <a:r>
              <a:rPr lang="en-GB" sz="1800" b="1" dirty="0">
                <a:latin typeface="Cambria" panose="02040503050406030204" pitchFamily="18" charset="0"/>
              </a:rPr>
              <a:t>energy efficiency index (</a:t>
            </a:r>
            <a:r>
              <a:rPr lang="en-GB" sz="1800" b="1" dirty="0" err="1">
                <a:latin typeface="Cambria" panose="02040503050406030204" pitchFamily="18" charset="0"/>
              </a:rPr>
              <a:t>EEI</a:t>
            </a:r>
            <a:r>
              <a:rPr lang="en-GB" sz="1800" b="1" dirty="0">
                <a:latin typeface="Cambria" panose="02040503050406030204" pitchFamily="18" charset="0"/>
              </a:rPr>
              <a:t>)</a:t>
            </a:r>
            <a:r>
              <a:rPr lang="en-GB" sz="1800" dirty="0">
                <a:latin typeface="Cambria" panose="02040503050406030204" pitchFamily="18" charset="0"/>
              </a:rPr>
              <a:t>:</a:t>
            </a:r>
          </a:p>
          <a:p>
            <a:pPr algn="just">
              <a:spcBef>
                <a:spcPts val="600"/>
              </a:spcBef>
              <a:spcAft>
                <a:spcPts val="600"/>
              </a:spcAft>
            </a:pPr>
            <a:r>
              <a:rPr lang="en-GB" sz="1800" dirty="0">
                <a:latin typeface="Cambria" panose="02040503050406030204" pitchFamily="18" charset="0"/>
              </a:rPr>
              <a:t>This is a measure to understand the total consumption of a building (kWh in a year) divided by the total gross floor area and based on standard operational hours.</a:t>
            </a:r>
          </a:p>
          <a:p>
            <a:pPr algn="just">
              <a:spcBef>
                <a:spcPts val="600"/>
              </a:spcBef>
              <a:spcAft>
                <a:spcPts val="600"/>
              </a:spcAft>
            </a:pPr>
            <a:r>
              <a:rPr lang="en-GB" sz="1800" dirty="0">
                <a:latin typeface="Cambria" panose="02040503050406030204" pitchFamily="18" charset="0"/>
              </a:rPr>
              <a:t>This is used to compare a variety of different building types where the operational hours may differ thus so will the actual consumption</a:t>
            </a:r>
          </a:p>
          <a:p>
            <a:pPr algn="just">
              <a:spcBef>
                <a:spcPts val="600"/>
              </a:spcBef>
              <a:spcAft>
                <a:spcPts val="600"/>
              </a:spcAft>
            </a:pPr>
            <a:r>
              <a:rPr lang="en-GB" sz="1800" dirty="0">
                <a:latin typeface="Cambria" panose="02040503050406030204" pitchFamily="18" charset="0"/>
              </a:rPr>
              <a:t>Hence when you look at the </a:t>
            </a:r>
            <a:r>
              <a:rPr lang="en-GB" sz="1800" dirty="0" err="1">
                <a:latin typeface="Cambria" panose="02040503050406030204" pitchFamily="18" charset="0"/>
              </a:rPr>
              <a:t>BCA</a:t>
            </a:r>
            <a:r>
              <a:rPr lang="en-GB" sz="1800" dirty="0">
                <a:latin typeface="Cambria" panose="02040503050406030204" pitchFamily="18" charset="0"/>
              </a:rPr>
              <a:t> Green Mark Projects you will often see the </a:t>
            </a:r>
            <a:r>
              <a:rPr lang="en-GB" sz="1800" dirty="0" err="1">
                <a:latin typeface="Cambria" panose="02040503050406030204" pitchFamily="18" charset="0"/>
              </a:rPr>
              <a:t>EEI</a:t>
            </a:r>
            <a:r>
              <a:rPr lang="en-GB" sz="1800" dirty="0">
                <a:latin typeface="Cambria" panose="02040503050406030204" pitchFamily="18" charset="0"/>
              </a:rPr>
              <a:t> figure of a building. </a:t>
            </a:r>
          </a:p>
          <a:p>
            <a:pPr algn="just">
              <a:spcBef>
                <a:spcPts val="600"/>
              </a:spcBef>
              <a:spcAft>
                <a:spcPts val="600"/>
              </a:spcAft>
            </a:pPr>
            <a:r>
              <a:rPr lang="en-GB" sz="1800" b="1" dirty="0">
                <a:latin typeface="Cambria" panose="02040503050406030204" pitchFamily="18" charset="0"/>
              </a:rPr>
              <a:t>The LOWER the number, the less energy it consumes per m2 of development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4266" y="2088292"/>
            <a:ext cx="4875210" cy="316617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422069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040" y="850067"/>
            <a:ext cx="10436352" cy="4812792"/>
          </a:xfrm>
          <a:prstGeom prst="rect">
            <a:avLst/>
          </a:prstGeom>
        </p:spPr>
      </p:pic>
      <p:sp>
        <p:nvSpPr>
          <p:cNvPr id="2" name="Title 1"/>
          <p:cNvSpPr>
            <a:spLocks noGrp="1"/>
          </p:cNvSpPr>
          <p:nvPr>
            <p:ph type="ctrTitle"/>
          </p:nvPr>
        </p:nvSpPr>
        <p:spPr>
          <a:xfrm>
            <a:off x="596900" y="2489201"/>
            <a:ext cx="11099800" cy="1020762"/>
          </a:xfrm>
          <a:solidFill>
            <a:srgbClr val="F8F8F8">
              <a:alpha val="49020"/>
            </a:srgbClr>
          </a:solidFill>
        </p:spPr>
        <p:txBody>
          <a:bodyPr anchor="ctr">
            <a:normAutofit/>
          </a:bodyPr>
          <a:lstStyle/>
          <a:p>
            <a:r>
              <a:rPr lang="en-GB" dirty="0">
                <a:latin typeface="Cambria" panose="02040503050406030204" pitchFamily="18" charset="0"/>
              </a:rPr>
              <a:t>4. Energy Consumption</a:t>
            </a:r>
            <a:endParaRPr lang="en-SG" dirty="0">
              <a:latin typeface="Cambria" panose="02040503050406030204" pitchFamily="18" charset="0"/>
            </a:endParaRPr>
          </a:p>
        </p:txBody>
      </p:sp>
      <p:sp>
        <p:nvSpPr>
          <p:cNvPr id="6" name="TextBox 5"/>
          <p:cNvSpPr txBox="1"/>
          <p:nvPr/>
        </p:nvSpPr>
        <p:spPr>
          <a:xfrm>
            <a:off x="10325100" y="5835397"/>
            <a:ext cx="1676400" cy="246221"/>
          </a:xfrm>
          <a:prstGeom prst="rect">
            <a:avLst/>
          </a:prstGeom>
          <a:noFill/>
        </p:spPr>
        <p:txBody>
          <a:bodyPr wrap="square" rtlCol="0">
            <a:spAutoFit/>
          </a:bodyPr>
          <a:lstStyle/>
          <a:p>
            <a:r>
              <a:rPr lang="en-GB" sz="1000" dirty="0">
                <a:latin typeface="Cambria" panose="02040503050406030204" pitchFamily="18" charset="0"/>
              </a:rPr>
              <a:t>Benjamin Towell (2014)</a:t>
            </a:r>
            <a:endParaRPr lang="en-SG" sz="1000" dirty="0">
              <a:latin typeface="Cambria" panose="02040503050406030204" pitchFamily="18"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04341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Energy Benchmarks &amp; Schools</a:t>
            </a:r>
            <a:endParaRPr lang="en-SG" dirty="0">
              <a:latin typeface="Cambria" panose="02040503050406030204" pitchFamily="18" charset="0"/>
            </a:endParaRPr>
          </a:p>
        </p:txBody>
      </p:sp>
      <p:sp>
        <p:nvSpPr>
          <p:cNvPr id="3" name="Content Placeholder 2"/>
          <p:cNvSpPr>
            <a:spLocks noGrp="1"/>
          </p:cNvSpPr>
          <p:nvPr>
            <p:ph idx="1"/>
          </p:nvPr>
        </p:nvSpPr>
        <p:spPr>
          <a:xfrm>
            <a:off x="838199" y="1825624"/>
            <a:ext cx="10838936"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The </a:t>
            </a:r>
            <a:r>
              <a:rPr lang="en-GB" sz="1800" b="1" dirty="0">
                <a:latin typeface="Cambria" panose="02040503050406030204" pitchFamily="18" charset="0"/>
              </a:rPr>
              <a:t>energy utility index (</a:t>
            </a:r>
            <a:r>
              <a:rPr lang="en-GB" sz="1800" b="1" dirty="0" err="1">
                <a:latin typeface="Cambria" panose="02040503050406030204" pitchFamily="18" charset="0"/>
              </a:rPr>
              <a:t>EUI</a:t>
            </a:r>
            <a:r>
              <a:rPr lang="en-GB" sz="1800" b="1" dirty="0">
                <a:latin typeface="Cambria" panose="02040503050406030204" pitchFamily="18" charset="0"/>
              </a:rPr>
              <a:t>) EXERCISE</a:t>
            </a:r>
            <a:r>
              <a:rPr lang="en-GB" sz="1800" dirty="0">
                <a:latin typeface="Cambria" panose="02040503050406030204" pitchFamily="18" charset="0"/>
              </a:rPr>
              <a:t>:</a:t>
            </a:r>
          </a:p>
          <a:p>
            <a:pPr algn="just">
              <a:spcBef>
                <a:spcPts val="600"/>
              </a:spcBef>
              <a:spcAft>
                <a:spcPts val="600"/>
              </a:spcAft>
            </a:pPr>
            <a:r>
              <a:rPr lang="en-GB" sz="1800" dirty="0">
                <a:latin typeface="Cambria" panose="02040503050406030204" pitchFamily="18" charset="0"/>
              </a:rPr>
              <a:t>Calculate your </a:t>
            </a:r>
            <a:r>
              <a:rPr lang="en-GB" sz="1800" dirty="0" err="1">
                <a:latin typeface="Cambria" panose="02040503050406030204" pitchFamily="18" charset="0"/>
              </a:rPr>
              <a:t>EUI</a:t>
            </a:r>
            <a:r>
              <a:rPr lang="en-GB" sz="1800" dirty="0">
                <a:latin typeface="Cambria" panose="02040503050406030204" pitchFamily="18" charset="0"/>
              </a:rPr>
              <a:t> and compare your school with other MOE secondary schools:</a:t>
            </a:r>
          </a:p>
          <a:p>
            <a:pPr algn="just">
              <a:spcBef>
                <a:spcPts val="600"/>
              </a:spcBef>
              <a:spcAft>
                <a:spcPts val="600"/>
              </a:spcAft>
            </a:pPr>
            <a:r>
              <a:rPr lang="en-GB" sz="1800" i="1" dirty="0">
                <a:latin typeface="Cambria" panose="02040503050406030204" pitchFamily="18" charset="0"/>
              </a:rPr>
              <a:t>Get the </a:t>
            </a:r>
            <a:r>
              <a:rPr lang="en-GB" sz="1800" i="1" dirty="0" err="1">
                <a:latin typeface="Cambria" panose="02040503050406030204" pitchFamily="18" charset="0"/>
              </a:rPr>
              <a:t>SP</a:t>
            </a:r>
            <a:r>
              <a:rPr lang="en-GB" sz="1800" i="1" dirty="0">
                <a:latin typeface="Cambria" panose="02040503050406030204" pitchFamily="18" charset="0"/>
              </a:rPr>
              <a:t> power bill, if the full 12 months are not available use 3 months data and average it, then multiply this by 12 months. Do note the difference in consumption between term time and holidays!</a:t>
            </a:r>
          </a:p>
          <a:p>
            <a:pPr algn="just">
              <a:spcBef>
                <a:spcPts val="600"/>
              </a:spcBef>
              <a:spcAft>
                <a:spcPts val="600"/>
              </a:spcAft>
            </a:pPr>
            <a:r>
              <a:rPr lang="en-GB" sz="1800" dirty="0">
                <a:latin typeface="Cambria" panose="02040503050406030204" pitchFamily="18" charset="0"/>
              </a:rPr>
              <a:t>Calculate the </a:t>
            </a:r>
            <a:r>
              <a:rPr lang="en-GB" sz="1800" dirty="0" err="1">
                <a:latin typeface="Cambria" panose="02040503050406030204" pitchFamily="18" charset="0"/>
              </a:rPr>
              <a:t>GFA</a:t>
            </a:r>
            <a:r>
              <a:rPr lang="en-GB" sz="1800" dirty="0">
                <a:latin typeface="Cambria" panose="02040503050406030204" pitchFamily="18" charset="0"/>
              </a:rPr>
              <a:t> (Gross Floor Area) of the school, this is the total floor area of all the classrooms, corridors, office space, WC’s, canteen, library and computer rooms etc…. i.e. all spaces except for the outdoor areas such as the playground, tennis courts, football fields and car park.</a:t>
            </a:r>
          </a:p>
          <a:p>
            <a:pPr algn="just">
              <a:spcBef>
                <a:spcPts val="600"/>
              </a:spcBef>
              <a:spcAft>
                <a:spcPts val="600"/>
              </a:spcAft>
            </a:pPr>
            <a:r>
              <a:rPr lang="en-GB" sz="1800" dirty="0">
                <a:latin typeface="Cambria" panose="02040503050406030204" pitchFamily="18" charset="0"/>
              </a:rPr>
              <a:t>Compare this with the graph to see which percentile you fall in, the </a:t>
            </a:r>
            <a:r>
              <a:rPr lang="en-GB" sz="1800" b="1" dirty="0">
                <a:latin typeface="Cambria" panose="02040503050406030204" pitchFamily="18" charset="0"/>
              </a:rPr>
              <a:t>higher</a:t>
            </a:r>
            <a:r>
              <a:rPr lang="en-GB" sz="1800" dirty="0">
                <a:latin typeface="Cambria" panose="02040503050406030204" pitchFamily="18" charset="0"/>
              </a:rPr>
              <a:t> the percentile the better! (The </a:t>
            </a:r>
            <a:r>
              <a:rPr lang="en-GB" sz="1800" b="1" dirty="0">
                <a:latin typeface="Cambria" panose="02040503050406030204" pitchFamily="18" charset="0"/>
              </a:rPr>
              <a:t>LOWER your </a:t>
            </a:r>
            <a:r>
              <a:rPr lang="en-GB" sz="1800" b="1" dirty="0" err="1">
                <a:latin typeface="Cambria" panose="02040503050406030204" pitchFamily="18" charset="0"/>
              </a:rPr>
              <a:t>EUI</a:t>
            </a:r>
            <a:r>
              <a:rPr lang="en-GB" sz="1800" b="1" dirty="0">
                <a:latin typeface="Cambria" panose="02040503050406030204" pitchFamily="18" charset="0"/>
              </a:rPr>
              <a:t> the better</a:t>
            </a:r>
            <a:r>
              <a:rPr lang="en-GB" sz="1800" dirty="0">
                <a:latin typeface="Cambria" panose="02040503050406030204" pitchFamily="18" charset="0"/>
              </a:rPr>
              <a:t>)</a:t>
            </a:r>
          </a:p>
          <a:p>
            <a:pPr marL="0" indent="0" algn="just">
              <a:spcBef>
                <a:spcPts val="600"/>
              </a:spcBef>
              <a:spcAft>
                <a:spcPts val="600"/>
              </a:spcAft>
              <a:buNone/>
            </a:pPr>
            <a:endParaRPr lang="en-GB" sz="1800" dirty="0">
              <a:latin typeface="Cambria" panose="02040503050406030204" pitchFamily="18" charset="0"/>
            </a:endParaRPr>
          </a:p>
          <a:p>
            <a:pPr algn="just">
              <a:spcBef>
                <a:spcPts val="600"/>
              </a:spcBef>
              <a:spcAft>
                <a:spcPts val="600"/>
              </a:spcAft>
            </a:pPr>
            <a:r>
              <a:rPr lang="en-GB" sz="1800" dirty="0">
                <a:latin typeface="Cambria" panose="02040503050406030204" pitchFamily="18" charset="0"/>
              </a:rPr>
              <a:t>50</a:t>
            </a:r>
            <a:r>
              <a:rPr lang="en-GB" sz="1800" baseline="30000" dirty="0">
                <a:latin typeface="Cambria" panose="02040503050406030204" pitchFamily="18" charset="0"/>
              </a:rPr>
              <a:t>th</a:t>
            </a:r>
            <a:r>
              <a:rPr lang="en-GB" sz="1800" dirty="0">
                <a:latin typeface="Cambria" panose="02040503050406030204" pitchFamily="18" charset="0"/>
              </a:rPr>
              <a:t> Percentile for secondary schools = 36.5kWh/m2/</a:t>
            </a:r>
            <a:r>
              <a:rPr lang="en-GB" sz="1800" dirty="0" err="1">
                <a:latin typeface="Cambria" panose="02040503050406030204" pitchFamily="18" charset="0"/>
              </a:rPr>
              <a:t>yr</a:t>
            </a:r>
            <a:r>
              <a:rPr lang="en-GB" sz="1800" dirty="0">
                <a:latin typeface="Cambria" panose="02040503050406030204" pitchFamily="18" charset="0"/>
              </a:rPr>
              <a:t> (are </a:t>
            </a:r>
            <a:r>
              <a:rPr lang="en-GB" sz="1800" b="1" u="sng" dirty="0">
                <a:latin typeface="Cambria" panose="02040503050406030204" pitchFamily="18" charset="0"/>
              </a:rPr>
              <a:t>you</a:t>
            </a:r>
            <a:r>
              <a:rPr lang="en-GB" sz="1800" dirty="0">
                <a:latin typeface="Cambria" panose="02040503050406030204" pitchFamily="18" charset="0"/>
              </a:rPr>
              <a:t> better than this?)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899291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Energy Benchmarks &amp; Schools</a:t>
            </a:r>
            <a:endParaRPr lang="en-SG" dirty="0">
              <a:latin typeface="Cambria" panose="020405030504060302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2281097904"/>
              </p:ext>
            </p:extLst>
          </p:nvPr>
        </p:nvGraphicFramePr>
        <p:xfrm>
          <a:off x="838200" y="1430624"/>
          <a:ext cx="11207579" cy="48562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357684" y="6342024"/>
            <a:ext cx="1676400" cy="369332"/>
          </a:xfrm>
          <a:prstGeom prst="rect">
            <a:avLst/>
          </a:prstGeom>
          <a:noFill/>
        </p:spPr>
        <p:txBody>
          <a:bodyPr wrap="square" rtlCol="0">
            <a:spAutoFit/>
          </a:bodyPr>
          <a:lstStyle/>
          <a:p>
            <a:r>
              <a:rPr lang="en-GB" dirty="0" err="1">
                <a:latin typeface="Cambria" panose="02040503050406030204" pitchFamily="18" charset="0"/>
              </a:rPr>
              <a:t>EUI</a:t>
            </a:r>
            <a:r>
              <a:rPr lang="en-GB" dirty="0">
                <a:latin typeface="Cambria" panose="02040503050406030204" pitchFamily="18" charset="0"/>
              </a:rPr>
              <a:t> Value</a:t>
            </a:r>
            <a:endParaRPr lang="en-SG" dirty="0">
              <a:latin typeface="Cambria" panose="02040503050406030204" pitchFamily="18" charset="0"/>
            </a:endParaRPr>
          </a:p>
        </p:txBody>
      </p:sp>
      <p:sp>
        <p:nvSpPr>
          <p:cNvPr id="7" name="TextBox 6"/>
          <p:cNvSpPr txBox="1"/>
          <p:nvPr/>
        </p:nvSpPr>
        <p:spPr>
          <a:xfrm rot="16200000">
            <a:off x="-384090" y="3413883"/>
            <a:ext cx="1676400" cy="369332"/>
          </a:xfrm>
          <a:prstGeom prst="rect">
            <a:avLst/>
          </a:prstGeom>
          <a:noFill/>
        </p:spPr>
        <p:txBody>
          <a:bodyPr wrap="square" rtlCol="0">
            <a:spAutoFit/>
          </a:bodyPr>
          <a:lstStyle/>
          <a:p>
            <a:r>
              <a:rPr lang="en-GB" dirty="0">
                <a:latin typeface="Cambria" panose="02040503050406030204" pitchFamily="18" charset="0"/>
              </a:rPr>
              <a:t>Percentile</a:t>
            </a:r>
            <a:endParaRPr lang="en-SG" dirty="0">
              <a:latin typeface="Cambria" panose="02040503050406030204" pitchFamily="18"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414745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Aims &amp; Objectives</a:t>
            </a:r>
            <a:endParaRPr lang="en-SG" dirty="0">
              <a:latin typeface="Cambria" panose="02040503050406030204" pitchFamily="18" charset="0"/>
            </a:endParaRPr>
          </a:p>
        </p:txBody>
      </p:sp>
      <p:sp>
        <p:nvSpPr>
          <p:cNvPr id="3" name="Content Placeholder 2"/>
          <p:cNvSpPr>
            <a:spLocks noGrp="1"/>
          </p:cNvSpPr>
          <p:nvPr>
            <p:ph idx="1"/>
          </p:nvPr>
        </p:nvSpPr>
        <p:spPr>
          <a:xfrm>
            <a:off x="838199" y="1825624"/>
            <a:ext cx="10960099"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Aim:</a:t>
            </a:r>
          </a:p>
          <a:p>
            <a:pPr algn="just">
              <a:spcBef>
                <a:spcPts val="600"/>
              </a:spcBef>
              <a:spcAft>
                <a:spcPts val="600"/>
              </a:spcAft>
            </a:pPr>
            <a:r>
              <a:rPr lang="en-SG" sz="1800" dirty="0">
                <a:latin typeface="Cambria" panose="02040503050406030204" pitchFamily="18" charset="0"/>
              </a:rPr>
              <a:t>To give an overview of electricity use within buildings, where does the power we use come from currently and why is this environmentally damaging (the link between energy are climate change). To discuss the various critical elements of a building that contribute mostly to energy consumption and that these will be looked at in later lessons. Finally to introduce the use of renewable energy technology</a:t>
            </a:r>
          </a:p>
          <a:p>
            <a:pPr algn="just">
              <a:spcBef>
                <a:spcPts val="600"/>
              </a:spcBef>
              <a:spcAft>
                <a:spcPts val="600"/>
              </a:spcAft>
            </a:pPr>
            <a:endParaRPr lang="en-GB" sz="1800" dirty="0">
              <a:latin typeface="Cambria" panose="02040503050406030204" pitchFamily="18" charset="0"/>
            </a:endParaRPr>
          </a:p>
          <a:p>
            <a:pPr marL="0" indent="0" algn="just">
              <a:spcBef>
                <a:spcPts val="600"/>
              </a:spcBef>
              <a:spcAft>
                <a:spcPts val="600"/>
              </a:spcAft>
              <a:buNone/>
            </a:pPr>
            <a:r>
              <a:rPr lang="en-GB" sz="1800" dirty="0">
                <a:latin typeface="Cambria" panose="02040503050406030204" pitchFamily="18" charset="0"/>
              </a:rPr>
              <a:t>Outcomes:</a:t>
            </a:r>
          </a:p>
          <a:p>
            <a:pPr algn="just">
              <a:spcBef>
                <a:spcPts val="600"/>
              </a:spcBef>
              <a:spcAft>
                <a:spcPts val="600"/>
              </a:spcAft>
            </a:pPr>
            <a:r>
              <a:rPr lang="en-SG" sz="1800" dirty="0">
                <a:latin typeface="Cambria" panose="02040503050406030204" pitchFamily="18" charset="0"/>
              </a:rPr>
              <a:t>For you to relate energy consumption to climate change and to understand what consumes energy in a building thus what to aim to reduce reliance on. Understand that in building design the most important factor is to reduce the amount of energy used through designing passively (lessons 1-3) and where items need to use electricity to use efficient items. Finally to look at replacing the energy used with low carbon technologies which are applicable in Singapore’s context. </a:t>
            </a:r>
            <a:endParaRPr lang="en-GB" sz="1800" dirty="0">
              <a:latin typeface="Cambria" panose="02040503050406030204" pitchFamily="18" charset="0"/>
            </a:endParaRP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38695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Where does Electricity Come from?</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5809735"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Most of the energy we use in buildings comes from fossil fuels:</a:t>
            </a:r>
          </a:p>
          <a:p>
            <a:pPr algn="just">
              <a:spcBef>
                <a:spcPts val="600"/>
              </a:spcBef>
              <a:spcAft>
                <a:spcPts val="600"/>
              </a:spcAft>
            </a:pPr>
            <a:r>
              <a:rPr lang="en-SG" sz="1800" dirty="0">
                <a:latin typeface="Cambria" panose="02040503050406030204" pitchFamily="18" charset="0"/>
              </a:rPr>
              <a:t>Fossil fuels include </a:t>
            </a:r>
            <a:r>
              <a:rPr lang="en-SG" sz="1800" b="1" dirty="0">
                <a:latin typeface="Cambria" panose="02040503050406030204" pitchFamily="18" charset="0"/>
              </a:rPr>
              <a:t>coal, oil </a:t>
            </a:r>
            <a:r>
              <a:rPr lang="en-SG" sz="1800" dirty="0">
                <a:latin typeface="Cambria" panose="02040503050406030204" pitchFamily="18" charset="0"/>
              </a:rPr>
              <a:t>and </a:t>
            </a:r>
            <a:r>
              <a:rPr lang="en-SG" sz="1800" b="1" dirty="0">
                <a:latin typeface="Cambria" panose="02040503050406030204" pitchFamily="18" charset="0"/>
              </a:rPr>
              <a:t>natural gas</a:t>
            </a:r>
            <a:r>
              <a:rPr lang="en-SG" sz="1800" dirty="0">
                <a:latin typeface="Cambria" panose="02040503050406030204" pitchFamily="18" charset="0"/>
              </a:rPr>
              <a:t>. </a:t>
            </a:r>
          </a:p>
          <a:p>
            <a:pPr algn="just">
              <a:spcBef>
                <a:spcPts val="600"/>
              </a:spcBef>
              <a:spcAft>
                <a:spcPts val="600"/>
              </a:spcAft>
            </a:pPr>
            <a:r>
              <a:rPr lang="en-SG" sz="1800" dirty="0">
                <a:latin typeface="Cambria" panose="02040503050406030204" pitchFamily="18" charset="0"/>
              </a:rPr>
              <a:t>These are </a:t>
            </a:r>
            <a:r>
              <a:rPr lang="en-SG" sz="1800" b="1" dirty="0">
                <a:latin typeface="Cambria" panose="02040503050406030204" pitchFamily="18" charset="0"/>
              </a:rPr>
              <a:t>fuels</a:t>
            </a:r>
            <a:r>
              <a:rPr lang="en-SG" sz="1800" dirty="0">
                <a:latin typeface="Cambria" panose="02040503050406030204" pitchFamily="18" charset="0"/>
              </a:rPr>
              <a:t> because they release energy when they are burned (combustion). </a:t>
            </a: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r>
              <a:rPr lang="en-SG" sz="1800" dirty="0">
                <a:latin typeface="Cambria" panose="02040503050406030204" pitchFamily="18" charset="0"/>
              </a:rPr>
              <a:t>They are </a:t>
            </a:r>
            <a:r>
              <a:rPr lang="en-SG" sz="1800" b="1" dirty="0">
                <a:latin typeface="Cambria" panose="02040503050406030204" pitchFamily="18" charset="0"/>
              </a:rPr>
              <a:t>fossil</a:t>
            </a:r>
            <a:r>
              <a:rPr lang="en-SG" sz="1800" dirty="0">
                <a:latin typeface="Cambria" panose="02040503050406030204" pitchFamily="18" charset="0"/>
              </a:rPr>
              <a:t> fuels because they were formed from the remains of living organisms and take millions of years to form</a:t>
            </a:r>
          </a:p>
          <a:p>
            <a:pPr algn="just">
              <a:spcBef>
                <a:spcPts val="600"/>
              </a:spcBef>
              <a:spcAft>
                <a:spcPts val="600"/>
              </a:spcAft>
            </a:pPr>
            <a:r>
              <a:rPr lang="en-GB" sz="1800" dirty="0">
                <a:latin typeface="Cambria" panose="02040503050406030204" pitchFamily="18" charset="0"/>
              </a:rPr>
              <a:t>These fuels are naturally occurring, however are considered </a:t>
            </a:r>
            <a:r>
              <a:rPr lang="en-GB" sz="1800" b="1" dirty="0">
                <a:latin typeface="Cambria" panose="02040503050406030204" pitchFamily="18" charset="0"/>
              </a:rPr>
              <a:t>non renewable </a:t>
            </a:r>
            <a:r>
              <a:rPr lang="en-GB" sz="1800" dirty="0">
                <a:latin typeface="Cambria" panose="02040503050406030204" pitchFamily="18" charset="0"/>
              </a:rPr>
              <a:t>due to the length of time to form.</a:t>
            </a:r>
            <a:endParaRPr lang="en-SG" sz="1800" dirty="0">
              <a:latin typeface="Cambria" panose="02040503050406030204" pitchFamily="18" charset="0"/>
            </a:endParaRPr>
          </a:p>
        </p:txBody>
      </p:sp>
      <p:sp>
        <p:nvSpPr>
          <p:cNvPr id="4" name="TextBox 3"/>
          <p:cNvSpPr txBox="1"/>
          <p:nvPr/>
        </p:nvSpPr>
        <p:spPr>
          <a:xfrm>
            <a:off x="1050323" y="3435863"/>
            <a:ext cx="2916195" cy="400110"/>
          </a:xfrm>
          <a:prstGeom prst="rect">
            <a:avLst/>
          </a:prstGeom>
          <a:noFill/>
        </p:spPr>
        <p:txBody>
          <a:bodyPr wrap="square" rtlCol="0">
            <a:spAutoFit/>
          </a:bodyPr>
          <a:lstStyle/>
          <a:p>
            <a:r>
              <a:rPr lang="en-GB" sz="2000" b="1" dirty="0">
                <a:solidFill>
                  <a:schemeClr val="accent2"/>
                </a:solidFill>
              </a:rPr>
              <a:t>Hydrocarbon + Oxygen </a:t>
            </a:r>
            <a:endParaRPr lang="en-SG" sz="2000" b="1" dirty="0">
              <a:solidFill>
                <a:schemeClr val="accent2"/>
              </a:solidFill>
            </a:endParaRPr>
          </a:p>
        </p:txBody>
      </p:sp>
      <p:cxnSp>
        <p:nvCxnSpPr>
          <p:cNvPr id="7" name="Straight Arrow Connector 6"/>
          <p:cNvCxnSpPr/>
          <p:nvPr/>
        </p:nvCxnSpPr>
        <p:spPr>
          <a:xfrm>
            <a:off x="3966518" y="3635917"/>
            <a:ext cx="155077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44745" y="3435863"/>
            <a:ext cx="3410466" cy="400110"/>
          </a:xfrm>
          <a:prstGeom prst="rect">
            <a:avLst/>
          </a:prstGeom>
          <a:noFill/>
        </p:spPr>
        <p:txBody>
          <a:bodyPr wrap="square" rtlCol="0">
            <a:spAutoFit/>
          </a:bodyPr>
          <a:lstStyle/>
          <a:p>
            <a:r>
              <a:rPr lang="en-GB" sz="2000" b="1" dirty="0">
                <a:solidFill>
                  <a:schemeClr val="accent2"/>
                </a:solidFill>
              </a:rPr>
              <a:t>Water + Carbon Dioxide</a:t>
            </a:r>
            <a:endParaRPr lang="en-SG" sz="2000" b="1" dirty="0">
              <a:solidFill>
                <a:schemeClr val="accent2"/>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41074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Where does Electricity Come from?</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5930900"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Nuclear Energy is </a:t>
            </a:r>
            <a:r>
              <a:rPr lang="en-GB" sz="1800" b="1" dirty="0">
                <a:latin typeface="Cambria" panose="02040503050406030204" pitchFamily="18" charset="0"/>
              </a:rPr>
              <a:t>not</a:t>
            </a:r>
            <a:r>
              <a:rPr lang="en-GB" sz="1800" dirty="0">
                <a:latin typeface="Cambria" panose="02040503050406030204" pitchFamily="18" charset="0"/>
              </a:rPr>
              <a:t> from fossil fuels but is still considered non renewable due to the availability of the fuels.</a:t>
            </a:r>
            <a:endParaRPr lang="en-SG" sz="1800" dirty="0">
              <a:latin typeface="Cambria" panose="02040503050406030204" pitchFamily="18" charset="0"/>
            </a:endParaRPr>
          </a:p>
          <a:p>
            <a:pPr algn="just">
              <a:spcBef>
                <a:spcPts val="600"/>
              </a:spcBef>
              <a:spcAft>
                <a:spcPts val="600"/>
              </a:spcAft>
            </a:pPr>
            <a:r>
              <a:rPr lang="en-SG" sz="1800" dirty="0">
                <a:latin typeface="Cambria" panose="02040503050406030204" pitchFamily="18" charset="0"/>
              </a:rPr>
              <a:t>The main nuclear fuels are </a:t>
            </a:r>
            <a:r>
              <a:rPr lang="en-SG" sz="1800" b="1" dirty="0">
                <a:latin typeface="Cambria" panose="02040503050406030204" pitchFamily="18" charset="0"/>
              </a:rPr>
              <a:t>uranium</a:t>
            </a:r>
            <a:r>
              <a:rPr lang="en-SG" sz="1800" dirty="0">
                <a:latin typeface="Cambria" panose="02040503050406030204" pitchFamily="18" charset="0"/>
              </a:rPr>
              <a:t> and </a:t>
            </a:r>
            <a:r>
              <a:rPr lang="en-SG" sz="1800" b="1" dirty="0">
                <a:latin typeface="Cambria" panose="02040503050406030204" pitchFamily="18" charset="0"/>
              </a:rPr>
              <a:t>plutonium</a:t>
            </a:r>
            <a:r>
              <a:rPr lang="en-SG" sz="1800" dirty="0">
                <a:latin typeface="Cambria" panose="02040503050406030204" pitchFamily="18" charset="0"/>
              </a:rPr>
              <a:t>, which are radioactive metals. </a:t>
            </a:r>
          </a:p>
          <a:p>
            <a:pPr algn="just">
              <a:spcBef>
                <a:spcPts val="600"/>
              </a:spcBef>
              <a:spcAft>
                <a:spcPts val="600"/>
              </a:spcAft>
            </a:pPr>
            <a:r>
              <a:rPr lang="en-SG" sz="1800" dirty="0">
                <a:latin typeface="Cambria" panose="02040503050406030204" pitchFamily="18" charset="0"/>
              </a:rPr>
              <a:t>Nuclear fuels are not burnt to release energy. Rather they are involved in nuclear reactions which leads to heat being released.</a:t>
            </a:r>
          </a:p>
          <a:p>
            <a:pPr algn="just">
              <a:spcBef>
                <a:spcPts val="600"/>
              </a:spcBef>
              <a:spcAft>
                <a:spcPts val="600"/>
              </a:spcAft>
            </a:pPr>
            <a:r>
              <a:rPr lang="en-GB" sz="1800" dirty="0">
                <a:latin typeface="Cambria" panose="02040503050406030204" pitchFamily="18" charset="0"/>
              </a:rPr>
              <a:t>Unlike fossil fuels – nuclear fuels do not produce carbon dioxide or sulphur dioxide emissions. However nuclear waste is hazardous to health for thousands of years.</a:t>
            </a: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29324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Where does Electricity Come from?</a:t>
            </a:r>
            <a:endParaRPr lang="en-SG" dirty="0">
              <a:latin typeface="Cambria" panose="02040503050406030204" pitchFamily="18" charset="0"/>
            </a:endParaRPr>
          </a:p>
        </p:txBody>
      </p:sp>
      <p:sp>
        <p:nvSpPr>
          <p:cNvPr id="3" name="Content Placeholder 2"/>
          <p:cNvSpPr>
            <a:spLocks noGrp="1"/>
          </p:cNvSpPr>
          <p:nvPr>
            <p:ph idx="1"/>
          </p:nvPr>
        </p:nvSpPr>
        <p:spPr>
          <a:xfrm>
            <a:off x="838199" y="5869459"/>
            <a:ext cx="10344666" cy="840260"/>
          </a:xfrm>
        </p:spPr>
        <p:txBody>
          <a:bodyPr>
            <a:normAutofit/>
          </a:bodyPr>
          <a:lstStyle/>
          <a:p>
            <a:pPr marL="0" indent="0" algn="just">
              <a:lnSpc>
                <a:spcPct val="110000"/>
              </a:lnSpc>
              <a:spcBef>
                <a:spcPts val="600"/>
              </a:spcBef>
              <a:spcAft>
                <a:spcPts val="600"/>
              </a:spcAft>
              <a:buNone/>
            </a:pPr>
            <a:r>
              <a:rPr lang="en-GB" sz="1800" dirty="0">
                <a:latin typeface="Cambria" panose="02040503050406030204" pitchFamily="18" charset="0"/>
              </a:rPr>
              <a:t>The combustion of fossil fuels provides stable energy for our use, however is an inefficient process with 70% of the fossil fuel’s potential energy lost before we can use it</a:t>
            </a:r>
            <a:endParaRPr lang="en-SG" sz="1800" dirty="0">
              <a:latin typeface="Cambria" panose="02040503050406030204" pitchFamily="18" charset="0"/>
            </a:endParaRPr>
          </a:p>
          <a:p>
            <a:pPr marL="0" indent="0" algn="just">
              <a:spcBef>
                <a:spcPts val="600"/>
              </a:spcBef>
              <a:spcAft>
                <a:spcPts val="600"/>
              </a:spcAft>
              <a:buNone/>
            </a:pPr>
            <a:endParaRPr lang="en-SG" sz="1800"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984" y="1411512"/>
            <a:ext cx="9400032" cy="430682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217433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7069" y="1641260"/>
            <a:ext cx="7818120" cy="4530852"/>
          </a:xfrm>
          <a:prstGeom prst="rect">
            <a:avLst/>
          </a:prstGeom>
        </p:spPr>
      </p:pic>
      <p:sp>
        <p:nvSpPr>
          <p:cNvPr id="3" name="Content Placeholder 2"/>
          <p:cNvSpPr>
            <a:spLocks noGrp="1"/>
          </p:cNvSpPr>
          <p:nvPr>
            <p:ph idx="1"/>
          </p:nvPr>
        </p:nvSpPr>
        <p:spPr>
          <a:xfrm>
            <a:off x="387796" y="5072360"/>
            <a:ext cx="2021565" cy="1217228"/>
          </a:xfrm>
          <a:ln>
            <a:solidFill>
              <a:schemeClr val="accent1"/>
            </a:solidFill>
          </a:ln>
        </p:spPr>
        <p:txBody>
          <a:bodyPr>
            <a:normAutofit lnSpcReduction="10000"/>
          </a:bodyPr>
          <a:lstStyle/>
          <a:p>
            <a:pPr marL="0" indent="0" algn="just">
              <a:lnSpc>
                <a:spcPct val="110000"/>
              </a:lnSpc>
              <a:spcBef>
                <a:spcPts val="600"/>
              </a:spcBef>
              <a:spcAft>
                <a:spcPts val="600"/>
              </a:spcAft>
              <a:buNone/>
            </a:pPr>
            <a:r>
              <a:rPr lang="en-GB" sz="1800" dirty="0">
                <a:latin typeface="Cambria" panose="02040503050406030204" pitchFamily="18" charset="0"/>
              </a:rPr>
              <a:t>Heat from the combustion of fossil fuels or nuclear reaction.</a:t>
            </a:r>
            <a:endParaRPr lang="en-SG" sz="1800" dirty="0">
              <a:latin typeface="Cambria" panose="02040503050406030204" pitchFamily="18" charset="0"/>
            </a:endParaRPr>
          </a:p>
        </p:txBody>
      </p:sp>
      <p:cxnSp>
        <p:nvCxnSpPr>
          <p:cNvPr id="9" name="Straight Arrow Connector 8"/>
          <p:cNvCxnSpPr/>
          <p:nvPr/>
        </p:nvCxnSpPr>
        <p:spPr>
          <a:xfrm>
            <a:off x="2409361" y="5680974"/>
            <a:ext cx="113682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387796" y="3558745"/>
            <a:ext cx="2021565" cy="102247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Font typeface="Arial" panose="020B0604020202020204" pitchFamily="34" charset="0"/>
              <a:buNone/>
            </a:pPr>
            <a:r>
              <a:rPr lang="en-GB" sz="1800" dirty="0">
                <a:latin typeface="Cambria" panose="02040503050406030204" pitchFamily="18" charset="0"/>
              </a:rPr>
              <a:t>The heat boils water to make steam.</a:t>
            </a:r>
            <a:endParaRPr lang="en-SG" sz="1800" dirty="0">
              <a:latin typeface="Cambria" panose="02040503050406030204" pitchFamily="18" charset="0"/>
            </a:endParaRPr>
          </a:p>
        </p:txBody>
      </p:sp>
      <p:cxnSp>
        <p:nvCxnSpPr>
          <p:cNvPr id="11" name="Straight Arrow Connector 10"/>
          <p:cNvCxnSpPr/>
          <p:nvPr/>
        </p:nvCxnSpPr>
        <p:spPr>
          <a:xfrm>
            <a:off x="2409361" y="4133247"/>
            <a:ext cx="113682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387796" y="1864775"/>
            <a:ext cx="2021565" cy="102247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Font typeface="Arial" panose="020B0604020202020204" pitchFamily="34" charset="0"/>
              <a:buNone/>
            </a:pPr>
            <a:r>
              <a:rPr lang="en-GB" sz="1800" dirty="0">
                <a:latin typeface="Cambria" panose="02040503050406030204" pitchFamily="18" charset="0"/>
              </a:rPr>
              <a:t>Steam makes the turbine spin</a:t>
            </a:r>
            <a:endParaRPr lang="en-SG" sz="1800" dirty="0">
              <a:latin typeface="Cambria" panose="02040503050406030204" pitchFamily="18" charset="0"/>
            </a:endParaRPr>
          </a:p>
        </p:txBody>
      </p:sp>
      <p:cxnSp>
        <p:nvCxnSpPr>
          <p:cNvPr id="13" name="Straight Arrow Connector 12"/>
          <p:cNvCxnSpPr/>
          <p:nvPr/>
        </p:nvCxnSpPr>
        <p:spPr>
          <a:xfrm>
            <a:off x="2409361" y="2439277"/>
            <a:ext cx="6427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5362832" y="247135"/>
            <a:ext cx="2360141" cy="108739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Font typeface="Arial" panose="020B0604020202020204" pitchFamily="34" charset="0"/>
              <a:buNone/>
            </a:pPr>
            <a:r>
              <a:rPr lang="en-GB" sz="1800" dirty="0">
                <a:latin typeface="Cambria" panose="02040503050406030204" pitchFamily="18" charset="0"/>
              </a:rPr>
              <a:t>The spinning turbine turns a generator that produces electricity</a:t>
            </a:r>
            <a:endParaRPr lang="en-SG" sz="1800" dirty="0">
              <a:latin typeface="Cambria" panose="02040503050406030204" pitchFamily="18" charset="0"/>
            </a:endParaRPr>
          </a:p>
        </p:txBody>
      </p:sp>
      <p:cxnSp>
        <p:nvCxnSpPr>
          <p:cNvPr id="17" name="Straight Arrow Connector 16"/>
          <p:cNvCxnSpPr/>
          <p:nvPr/>
        </p:nvCxnSpPr>
        <p:spPr>
          <a:xfrm>
            <a:off x="6647936" y="1334530"/>
            <a:ext cx="16474" cy="616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9667103" y="1741399"/>
            <a:ext cx="2360141" cy="1269230"/>
          </a:xfrm>
          <a:prstGeom prst="rect">
            <a:avLst/>
          </a:prstGeom>
          <a:ln>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600"/>
              </a:spcBef>
              <a:spcAft>
                <a:spcPts val="600"/>
              </a:spcAft>
              <a:buNone/>
            </a:pPr>
            <a:r>
              <a:rPr lang="en-SG" sz="1800" dirty="0">
                <a:latin typeface="Cambria" panose="02040503050406030204" pitchFamily="18" charset="0"/>
              </a:rPr>
              <a:t>The electricity goes to the transformers to produce the correct voltage.</a:t>
            </a:r>
          </a:p>
        </p:txBody>
      </p:sp>
      <p:sp>
        <p:nvSpPr>
          <p:cNvPr id="22" name="Rectangle 21"/>
          <p:cNvSpPr/>
          <p:nvPr/>
        </p:nvSpPr>
        <p:spPr>
          <a:xfrm>
            <a:off x="5166243" y="5920256"/>
            <a:ext cx="1711238" cy="369332"/>
          </a:xfrm>
          <a:prstGeom prst="rect">
            <a:avLst/>
          </a:prstGeom>
        </p:spPr>
        <p:txBody>
          <a:bodyPr wrap="none">
            <a:spAutoFit/>
          </a:bodyPr>
          <a:lstStyle/>
          <a:p>
            <a:pPr algn="just">
              <a:spcBef>
                <a:spcPts val="600"/>
              </a:spcBef>
              <a:spcAft>
                <a:spcPts val="600"/>
              </a:spcAft>
            </a:pPr>
            <a:r>
              <a:rPr lang="en-GB" dirty="0">
                <a:latin typeface="Cambria" panose="02040503050406030204" pitchFamily="18" charset="0"/>
              </a:rPr>
              <a:t>Steam Chimney</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04243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mbria" panose="02040503050406030204" pitchFamily="18" charset="0"/>
              </a:rPr>
              <a:t>Climate Change</a:t>
            </a:r>
            <a:endParaRPr lang="en-SG" dirty="0">
              <a:latin typeface="Cambria" panose="02040503050406030204" pitchFamily="18" charset="0"/>
            </a:endParaRPr>
          </a:p>
        </p:txBody>
      </p:sp>
      <p:sp>
        <p:nvSpPr>
          <p:cNvPr id="3" name="Content Placeholder 2"/>
          <p:cNvSpPr>
            <a:spLocks noGrp="1"/>
          </p:cNvSpPr>
          <p:nvPr>
            <p:ph idx="1"/>
          </p:nvPr>
        </p:nvSpPr>
        <p:spPr>
          <a:xfrm>
            <a:off x="838200" y="1825624"/>
            <a:ext cx="9702114" cy="4686387"/>
          </a:xfrm>
        </p:spPr>
        <p:txBody>
          <a:bodyPr>
            <a:normAutofit/>
          </a:bodyPr>
          <a:lstStyle/>
          <a:p>
            <a:pPr marL="0" indent="0" algn="just">
              <a:spcBef>
                <a:spcPts val="600"/>
              </a:spcBef>
              <a:spcAft>
                <a:spcPts val="600"/>
              </a:spcAft>
              <a:buNone/>
            </a:pPr>
            <a:r>
              <a:rPr lang="en-GB" sz="1800" dirty="0">
                <a:latin typeface="Cambria" panose="02040503050406030204" pitchFamily="18" charset="0"/>
              </a:rPr>
              <a:t>Combusting fossil fuels in large quantities has contributed to climate change.</a:t>
            </a:r>
          </a:p>
          <a:p>
            <a:pPr marL="0" indent="0" algn="just">
              <a:spcBef>
                <a:spcPts val="600"/>
              </a:spcBef>
              <a:spcAft>
                <a:spcPts val="600"/>
              </a:spcAft>
              <a:buNone/>
            </a:pPr>
            <a:endParaRPr lang="en-GB" sz="1800" dirty="0">
              <a:latin typeface="Cambria" panose="02040503050406030204" pitchFamily="18" charset="0"/>
            </a:endParaRPr>
          </a:p>
          <a:p>
            <a:pPr marL="0" indent="0" algn="just">
              <a:spcBef>
                <a:spcPts val="600"/>
              </a:spcBef>
              <a:spcAft>
                <a:spcPts val="600"/>
              </a:spcAft>
              <a:buNone/>
            </a:pPr>
            <a:endParaRPr lang="en-GB" sz="1800" dirty="0">
              <a:latin typeface="Cambria" panose="02040503050406030204" pitchFamily="18" charset="0"/>
            </a:endParaRPr>
          </a:p>
          <a:p>
            <a:pPr algn="just">
              <a:spcBef>
                <a:spcPts val="600"/>
              </a:spcBef>
              <a:spcAft>
                <a:spcPts val="600"/>
              </a:spcAft>
            </a:pPr>
            <a:r>
              <a:rPr lang="en-GB" sz="1800" b="1" dirty="0">
                <a:latin typeface="Cambria" panose="02040503050406030204" pitchFamily="18" charset="0"/>
              </a:rPr>
              <a:t>CO</a:t>
            </a:r>
            <a:r>
              <a:rPr lang="en-GB" sz="1800" b="1" baseline="-25000" dirty="0">
                <a:latin typeface="Cambria" panose="02040503050406030204" pitchFamily="18" charset="0"/>
              </a:rPr>
              <a:t>2</a:t>
            </a:r>
            <a:r>
              <a:rPr lang="en-GB" sz="1800" dirty="0">
                <a:latin typeface="Cambria" panose="02040503050406030204" pitchFamily="18" charset="0"/>
              </a:rPr>
              <a:t>– A green house gas – absorbs heat energy and prevents this from escaping the earth into space. This is a natural effect, however with a greater volume of CO2, an enhanced green house effect occurs – leading to a steady increase in the earths temperature.</a:t>
            </a:r>
          </a:p>
          <a:p>
            <a:pPr algn="just">
              <a:spcBef>
                <a:spcPts val="600"/>
              </a:spcBef>
              <a:spcAft>
                <a:spcPts val="600"/>
              </a:spcAft>
            </a:pPr>
            <a:r>
              <a:rPr lang="en-GB" sz="1800" b="1" dirty="0" err="1">
                <a:latin typeface="Cambria" panose="02040503050406030204" pitchFamily="18" charset="0"/>
              </a:rPr>
              <a:t>So</a:t>
            </a:r>
            <a:r>
              <a:rPr lang="en-GB" sz="1800" b="1" baseline="-25000" dirty="0" err="1">
                <a:latin typeface="Cambria" panose="02040503050406030204" pitchFamily="18" charset="0"/>
              </a:rPr>
              <a:t>x</a:t>
            </a:r>
            <a:r>
              <a:rPr lang="en-GB" sz="1800" dirty="0">
                <a:latin typeface="Cambria" panose="02040503050406030204" pitchFamily="18" charset="0"/>
              </a:rPr>
              <a:t> – A by products of coal and other fossil fuels during combustion – causes acid rain that damages forests and aquatic ecosystems.</a:t>
            </a:r>
          </a:p>
          <a:p>
            <a:pPr algn="just">
              <a:spcBef>
                <a:spcPts val="600"/>
              </a:spcBef>
              <a:spcAft>
                <a:spcPts val="600"/>
              </a:spcAft>
            </a:pPr>
            <a:r>
              <a:rPr lang="en-GB" sz="1800" b="1" dirty="0">
                <a:latin typeface="Cambria" panose="02040503050406030204" pitchFamily="18" charset="0"/>
              </a:rPr>
              <a:t>The more energy we consume, the greater the effects of climate change:</a:t>
            </a:r>
          </a:p>
          <a:p>
            <a:pPr algn="just">
              <a:spcBef>
                <a:spcPts val="600"/>
              </a:spcBef>
              <a:spcAft>
                <a:spcPts val="600"/>
              </a:spcAft>
            </a:pPr>
            <a:r>
              <a:rPr lang="en-GB" sz="1800" dirty="0">
                <a:latin typeface="Cambria" panose="02040503050406030204" pitchFamily="18" charset="0"/>
              </a:rPr>
              <a:t>Change in weather patterns – rain, wind and temperature</a:t>
            </a:r>
          </a:p>
          <a:p>
            <a:pPr algn="just">
              <a:spcBef>
                <a:spcPts val="600"/>
              </a:spcBef>
              <a:spcAft>
                <a:spcPts val="600"/>
              </a:spcAft>
            </a:pPr>
            <a:r>
              <a:rPr lang="en-GB" sz="1800" dirty="0">
                <a:latin typeface="Cambria" panose="02040503050406030204" pitchFamily="18" charset="0"/>
              </a:rPr>
              <a:t>Raise in sea levels – flooding of major cities and loss of land</a:t>
            </a:r>
          </a:p>
          <a:p>
            <a:pPr marL="0" indent="0" algn="just">
              <a:spcBef>
                <a:spcPts val="600"/>
              </a:spcBef>
              <a:spcAft>
                <a:spcPts val="600"/>
              </a:spcAft>
              <a:buNone/>
            </a:pPr>
            <a:endParaRPr lang="en-GB" sz="1800" dirty="0">
              <a:latin typeface="Cambria" panose="02040503050406030204" pitchFamily="18" charset="0"/>
            </a:endParaRPr>
          </a:p>
          <a:p>
            <a:pPr marL="0" indent="0" algn="just">
              <a:spcBef>
                <a:spcPts val="600"/>
              </a:spcBef>
              <a:spcAft>
                <a:spcPts val="600"/>
              </a:spcAft>
              <a:buNone/>
            </a:pPr>
            <a:endParaRPr lang="en-SG" sz="1800" dirty="0">
              <a:latin typeface="Cambria" panose="02040503050406030204" pitchFamily="18" charset="0"/>
            </a:endParaRPr>
          </a:p>
          <a:p>
            <a:pPr algn="just">
              <a:spcBef>
                <a:spcPts val="600"/>
              </a:spcBef>
              <a:spcAft>
                <a:spcPts val="600"/>
              </a:spcAft>
            </a:pPr>
            <a:endParaRPr lang="en-SG" sz="1800" dirty="0">
              <a:latin typeface="Cambria" panose="02040503050406030204" pitchFamily="18" charset="0"/>
            </a:endParaRPr>
          </a:p>
        </p:txBody>
      </p:sp>
      <p:sp>
        <p:nvSpPr>
          <p:cNvPr id="4" name="TextBox 3"/>
          <p:cNvSpPr txBox="1"/>
          <p:nvPr/>
        </p:nvSpPr>
        <p:spPr>
          <a:xfrm>
            <a:off x="838200" y="2422609"/>
            <a:ext cx="2916195" cy="400110"/>
          </a:xfrm>
          <a:prstGeom prst="rect">
            <a:avLst/>
          </a:prstGeom>
          <a:noFill/>
        </p:spPr>
        <p:txBody>
          <a:bodyPr wrap="square" rtlCol="0">
            <a:spAutoFit/>
          </a:bodyPr>
          <a:lstStyle/>
          <a:p>
            <a:r>
              <a:rPr lang="en-GB" sz="2000" b="1" dirty="0">
                <a:solidFill>
                  <a:schemeClr val="accent2"/>
                </a:solidFill>
              </a:rPr>
              <a:t>Hydrocarbon + Oxygen </a:t>
            </a:r>
            <a:endParaRPr lang="en-SG" sz="2000" b="1" dirty="0">
              <a:solidFill>
                <a:schemeClr val="accent2"/>
              </a:solidFill>
            </a:endParaRPr>
          </a:p>
        </p:txBody>
      </p:sp>
      <p:cxnSp>
        <p:nvCxnSpPr>
          <p:cNvPr id="5" name="Straight Arrow Connector 4"/>
          <p:cNvCxnSpPr/>
          <p:nvPr/>
        </p:nvCxnSpPr>
        <p:spPr>
          <a:xfrm>
            <a:off x="3754395" y="2622663"/>
            <a:ext cx="155077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632622" y="2422609"/>
            <a:ext cx="3410466" cy="400110"/>
          </a:xfrm>
          <a:prstGeom prst="rect">
            <a:avLst/>
          </a:prstGeom>
          <a:noFill/>
        </p:spPr>
        <p:txBody>
          <a:bodyPr wrap="square" rtlCol="0">
            <a:spAutoFit/>
          </a:bodyPr>
          <a:lstStyle/>
          <a:p>
            <a:r>
              <a:rPr lang="en-GB" sz="2000" b="1" dirty="0">
                <a:solidFill>
                  <a:schemeClr val="accent2"/>
                </a:solidFill>
              </a:rPr>
              <a:t>Water + Carbon Dioxide</a:t>
            </a:r>
            <a:endParaRPr lang="en-SG" sz="2000" b="1" dirty="0">
              <a:solidFill>
                <a:schemeClr val="accent2"/>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96879" r="75891" b="-267"/>
          <a:stretch/>
        </p:blipFill>
        <p:spPr>
          <a:xfrm>
            <a:off x="9263604" y="6638081"/>
            <a:ext cx="2928396" cy="219919"/>
          </a:xfrm>
          <a:prstGeom prst="rect">
            <a:avLst/>
          </a:prstGeom>
        </p:spPr>
      </p:pic>
    </p:spTree>
    <p:extLst>
      <p:ext uri="{BB962C8B-B14F-4D97-AF65-F5344CB8AC3E}">
        <p14:creationId xmlns:p14="http://schemas.microsoft.com/office/powerpoint/2010/main" val="1367254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presentation – Template ppt" ma:contentTypeID="0x01010072E31016A38CCF458A9FD467A8723A8800CC44C3B8B54E7940B588A80D3874C127" ma:contentTypeVersion="23" ma:contentTypeDescription="" ma:contentTypeScope="" ma:versionID="720ffe97b55116e669915a14e91f2a36">
  <xsd:schema xmlns:xsd="http://www.w3.org/2001/XMLSchema" xmlns:xs="http://www.w3.org/2001/XMLSchema" xmlns:p="http://schemas.microsoft.com/office/2006/metadata/properties" xmlns:ns2="1a892fad-df67-40b1-88e1-5e089b04fa96" xmlns:ns3="5bb79841-f437-490f-a25e-3e62e866abec" targetNamespace="http://schemas.microsoft.com/office/2006/metadata/properties" ma:root="true" ma:fieldsID="e3cfcbf39456a86740be08f1faced849" ns2:_="" ns3:_="">
    <xsd:import namespace="1a892fad-df67-40b1-88e1-5e089b04fa96"/>
    <xsd:import namespace="5bb79841-f437-490f-a25e-3e62e866ab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92fad-df67-40b1-88e1-5e089b04fa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63ad750-8a84-466a-9de5-09038342087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79841-f437-490f-a25e-3e62e866ab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c561be4-df5e-4b40-98e0-430b9b1253fa}" ma:internalName="TaxCatchAll" ma:showField="CatchAllData" ma:web="5bb79841-f437-490f-a25e-3e62e866ab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AABB5-A66F-4D09-B84C-55E8261CBF17}"/>
</file>

<file path=customXml/itemProps2.xml><?xml version="1.0" encoding="utf-8"?>
<ds:datastoreItem xmlns:ds="http://schemas.openxmlformats.org/officeDocument/2006/customXml" ds:itemID="{3CB2C7BC-F6B4-4E24-BEB5-7A2875FB5BC5}"/>
</file>

<file path=docProps/app.xml><?xml version="1.0" encoding="utf-8"?>
<Properties xmlns="http://schemas.openxmlformats.org/officeDocument/2006/extended-properties" xmlns:vt="http://schemas.openxmlformats.org/officeDocument/2006/docPropsVTypes">
  <TotalTime>1946</TotalTime>
  <Words>4526</Words>
  <Application>Microsoft Office PowerPoint</Application>
  <PresentationFormat>Widescreen</PresentationFormat>
  <Paragraphs>328</Paragraphs>
  <Slides>31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vt:lpstr>
      <vt:lpstr>Office Theme</vt:lpstr>
      <vt:lpstr>PowerPoint Presentation</vt:lpstr>
      <vt:lpstr>Module 2 - Energy</vt:lpstr>
      <vt:lpstr>4. Energy Consumption</vt:lpstr>
      <vt:lpstr>Aims &amp; Objectives</vt:lpstr>
      <vt:lpstr>Where does Electricity Come from?</vt:lpstr>
      <vt:lpstr>Where does Electricity Come from?</vt:lpstr>
      <vt:lpstr>Where does Electricity Come from?</vt:lpstr>
      <vt:lpstr>PowerPoint Presentation</vt:lpstr>
      <vt:lpstr>Climate Change</vt:lpstr>
      <vt:lpstr>Power, Energy and Cost:</vt:lpstr>
      <vt:lpstr>Power, Energy and Cost:</vt:lpstr>
      <vt:lpstr>Power, Energy and Cost:</vt:lpstr>
      <vt:lpstr>Energy Usage Breakdown</vt:lpstr>
      <vt:lpstr>Where is Energy used in a Building?</vt:lpstr>
      <vt:lpstr>PowerPoint Presentation</vt:lpstr>
      <vt:lpstr>PowerPoint Presentation</vt:lpstr>
      <vt:lpstr>PowerPoint Presentation</vt:lpstr>
      <vt:lpstr>Where is Energy used in a Building?</vt:lpstr>
      <vt:lpstr>Where is Energy used in a School?</vt:lpstr>
      <vt:lpstr>Where is Energy used in a School?</vt:lpstr>
      <vt:lpstr>Where is Energy used in a School?</vt:lpstr>
      <vt:lpstr>Energy Hierarchy</vt:lpstr>
      <vt:lpstr>Renewable Sources</vt:lpstr>
      <vt:lpstr>Renewable Sources</vt:lpstr>
      <vt:lpstr>Photovoltaic Panels</vt:lpstr>
      <vt:lpstr>PowerPoint Presentation</vt:lpstr>
      <vt:lpstr>Solar Water Heater</vt:lpstr>
      <vt:lpstr>Energy Benchmarks &amp; Schools</vt:lpstr>
      <vt:lpstr>Energy Benchmarks &amp; Schools</vt:lpstr>
      <vt:lpstr>Energy Benchmarks &amp; Schools</vt:lpstr>
      <vt:lpstr>Energy Benchmarks &amp;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School Initiative</dc:title>
  <dc:creator>Benjamin Towell</dc:creator>
  <cp:lastModifiedBy>James Tan</cp:lastModifiedBy>
  <cp:revision>148</cp:revision>
  <cp:lastPrinted>2014-01-05T11:41:27Z</cp:lastPrinted>
  <dcterms:created xsi:type="dcterms:W3CDTF">2014-01-05T06:55:25Z</dcterms:created>
  <dcterms:modified xsi:type="dcterms:W3CDTF">2020-04-16T03:40:44Z</dcterms:modified>
</cp:coreProperties>
</file>