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26" r:id="rId2"/>
    <p:sldId id="257" r:id="rId3"/>
    <p:sldId id="259" r:id="rId4"/>
    <p:sldId id="280" r:id="rId5"/>
    <p:sldId id="286" r:id="rId6"/>
    <p:sldId id="297" r:id="rId7"/>
    <p:sldId id="299" r:id="rId8"/>
    <p:sldId id="281" r:id="rId9"/>
    <p:sldId id="300" r:id="rId10"/>
    <p:sldId id="302" r:id="rId11"/>
    <p:sldId id="320" r:id="rId12"/>
    <p:sldId id="324" r:id="rId13"/>
    <p:sldId id="323" r:id="rId14"/>
    <p:sldId id="304" r:id="rId15"/>
    <p:sldId id="303" r:id="rId16"/>
    <p:sldId id="290" r:id="rId17"/>
    <p:sldId id="291" r:id="rId18"/>
    <p:sldId id="285" r:id="rId19"/>
    <p:sldId id="292" r:id="rId20"/>
    <p:sldId id="293" r:id="rId21"/>
    <p:sldId id="294" r:id="rId22"/>
    <p:sldId id="295" r:id="rId23"/>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81427" autoAdjust="0"/>
  </p:normalViewPr>
  <p:slideViewPr>
    <p:cSldViewPr snapToGrid="0">
      <p:cViewPr varScale="1">
        <p:scale>
          <a:sx n="53" d="100"/>
          <a:sy n="53" d="100"/>
        </p:scale>
        <p:origin x="99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493D3478-0E88-487C-825B-172BAE55E8D0}" type="datetimeFigureOut">
              <a:rPr lang="en-SG" smtClean="0"/>
              <a:t>30/10/2014</a:t>
            </a:fld>
            <a:endParaRPr lang="en-SG"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AE21C673-478A-4BE8-9A6E-5F6BFFBC9A66}" type="slidenum">
              <a:rPr lang="en-SG" smtClean="0"/>
              <a:t>‹#›</a:t>
            </a:fld>
            <a:endParaRPr lang="en-SG" dirty="0"/>
          </a:p>
        </p:txBody>
      </p:sp>
    </p:spTree>
    <p:extLst>
      <p:ext uri="{BB962C8B-B14F-4D97-AF65-F5344CB8AC3E}">
        <p14:creationId xmlns:p14="http://schemas.microsoft.com/office/powerpoint/2010/main" val="95773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From the last lesson</a:t>
            </a:r>
            <a:r>
              <a:rPr lang="en-GB" sz="1200" kern="1200" baseline="0" dirty="0" smtClean="0">
                <a:solidFill>
                  <a:schemeClr val="tx1"/>
                </a:solidFill>
                <a:effectLst/>
                <a:latin typeface="+mn-lt"/>
                <a:ea typeface="+mn-ea"/>
                <a:cs typeface="+mn-cs"/>
              </a:rPr>
              <a:t> we saw how the people of past in the region developed their housing and buildings to be responsive to the environment. These are summarised above.  In this lesson we shall look at the solar design issues for buildings in Singapore. In the following Lesson we will be looking at natural ventilation.</a:t>
            </a:r>
            <a:endParaRPr lang="en-SG" sz="1200" kern="1200" dirty="0" smtClean="0">
              <a:solidFill>
                <a:schemeClr val="tx1"/>
              </a:solidFill>
              <a:effectLst/>
              <a:latin typeface="+mn-lt"/>
              <a:ea typeface="+mn-ea"/>
              <a:cs typeface="+mn-cs"/>
            </a:endParaRPr>
          </a:p>
          <a:p>
            <a:endParaRPr lang="en-SG" dirty="0"/>
          </a:p>
        </p:txBody>
      </p:sp>
      <p:sp>
        <p:nvSpPr>
          <p:cNvPr id="4" name="Slide Number Placeholder 3"/>
          <p:cNvSpPr>
            <a:spLocks noGrp="1"/>
          </p:cNvSpPr>
          <p:nvPr>
            <p:ph type="sldNum" sz="quarter" idx="10"/>
          </p:nvPr>
        </p:nvSpPr>
        <p:spPr/>
        <p:txBody>
          <a:bodyPr/>
          <a:lstStyle/>
          <a:p>
            <a:fld id="{AE21C673-478A-4BE8-9A6E-5F6BFFBC9A66}" type="slidenum">
              <a:rPr lang="en-SG" smtClean="0"/>
              <a:t>6</a:t>
            </a:fld>
            <a:endParaRPr lang="en-SG" dirty="0"/>
          </a:p>
        </p:txBody>
      </p:sp>
    </p:spTree>
    <p:extLst>
      <p:ext uri="{BB962C8B-B14F-4D97-AF65-F5344CB8AC3E}">
        <p14:creationId xmlns:p14="http://schemas.microsoft.com/office/powerpoint/2010/main" val="369046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Position of the Sun:</a:t>
            </a:r>
          </a:p>
          <a:p>
            <a:endParaRPr lang="en-GB" baseline="0" dirty="0" smtClean="0"/>
          </a:p>
          <a:p>
            <a:r>
              <a:rPr lang="en-SG" sz="1200" b="0" i="0" u="none" strike="noStrike" kern="1200" baseline="0" dirty="0" smtClean="0">
                <a:solidFill>
                  <a:schemeClr val="tx1"/>
                </a:solidFill>
                <a:latin typeface="+mn-lt"/>
                <a:ea typeface="+mn-ea"/>
                <a:cs typeface="+mn-cs"/>
              </a:rPr>
              <a:t>The position of the sun varies constantly throughout the day and year, knowing the position of the sun at a particular time of the day or year is important in determining potential solar access to a building or overshadowing and also for the dimensioning of protective features such as shading devices. For these purposes it is usual to work on three sun-paths March 21st and September 23rd (Equinox), June 21st  (summer solstice) and December 21st (winter solstice). The path of the sun is described by two angles, solar altitude (angle between the horizontal plane and the sun beams) and solar azimuth (angle between the projection of the sunbeams on the horizontal plane and the south, to the east positive, to the west negative). </a:t>
            </a:r>
            <a:endParaRPr lang="en-SG" dirty="0"/>
          </a:p>
        </p:txBody>
      </p:sp>
      <p:sp>
        <p:nvSpPr>
          <p:cNvPr id="4" name="Slide Number Placeholder 3"/>
          <p:cNvSpPr>
            <a:spLocks noGrp="1"/>
          </p:cNvSpPr>
          <p:nvPr>
            <p:ph type="sldNum" sz="quarter" idx="10"/>
          </p:nvPr>
        </p:nvSpPr>
        <p:spPr/>
        <p:txBody>
          <a:bodyPr/>
          <a:lstStyle/>
          <a:p>
            <a:fld id="{AE21C673-478A-4BE8-9A6E-5F6BFFBC9A66}" type="slidenum">
              <a:rPr lang="en-SG" smtClean="0"/>
              <a:t>10</a:t>
            </a:fld>
            <a:endParaRPr lang="en-SG" dirty="0"/>
          </a:p>
        </p:txBody>
      </p:sp>
    </p:spTree>
    <p:extLst>
      <p:ext uri="{BB962C8B-B14F-4D97-AF65-F5344CB8AC3E}">
        <p14:creationId xmlns:p14="http://schemas.microsoft.com/office/powerpoint/2010/main" val="378683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From March to September the Northern Hemisphere has more daylight than the </a:t>
            </a:r>
            <a:r>
              <a:rPr lang="en-GB" sz="1200" kern="1200" baseline="0" dirty="0" err="1" smtClean="0">
                <a:solidFill>
                  <a:schemeClr val="tx1"/>
                </a:solidFill>
                <a:effectLst/>
                <a:latin typeface="+mn-lt"/>
                <a:ea typeface="+mn-ea"/>
                <a:cs typeface="+mn-cs"/>
              </a:rPr>
              <a:t>souther</a:t>
            </a:r>
            <a:r>
              <a:rPr lang="en-GB" sz="1200" kern="1200" baseline="0" dirty="0" smtClean="0">
                <a:solidFill>
                  <a:schemeClr val="tx1"/>
                </a:solidFill>
                <a:effectLst/>
                <a:latin typeface="+mn-lt"/>
                <a:ea typeface="+mn-ea"/>
                <a:cs typeface="+mn-cs"/>
              </a:rPr>
              <a:t> hemisphere, this is due to the earth rotating on an axis that is angled away from perpendicular to its orbit. This means that at different times of the year the sun is stronger in </a:t>
            </a:r>
            <a:r>
              <a:rPr lang="en-GB" sz="1200" kern="1200" baseline="0" dirty="0" err="1" smtClean="0">
                <a:solidFill>
                  <a:schemeClr val="tx1"/>
                </a:solidFill>
                <a:effectLst/>
                <a:latin typeface="+mn-lt"/>
                <a:ea typeface="+mn-ea"/>
                <a:cs typeface="+mn-cs"/>
              </a:rPr>
              <a:t>dfferent</a:t>
            </a:r>
            <a:r>
              <a:rPr lang="en-GB" sz="1200" kern="1200" baseline="0" dirty="0" smtClean="0">
                <a:solidFill>
                  <a:schemeClr val="tx1"/>
                </a:solidFill>
                <a:effectLst/>
                <a:latin typeface="+mn-lt"/>
                <a:ea typeface="+mn-ea"/>
                <a:cs typeface="+mn-cs"/>
              </a:rPr>
              <a:t> areas due to the sun angle created by the orbit and the earths axis.</a:t>
            </a:r>
            <a:endParaRPr lang="en-GB" baseline="0" dirty="0" smtClean="0"/>
          </a:p>
        </p:txBody>
      </p:sp>
      <p:sp>
        <p:nvSpPr>
          <p:cNvPr id="4" name="Slide Number Placeholder 3"/>
          <p:cNvSpPr>
            <a:spLocks noGrp="1"/>
          </p:cNvSpPr>
          <p:nvPr>
            <p:ph type="sldNum" sz="quarter" idx="10"/>
          </p:nvPr>
        </p:nvSpPr>
        <p:spPr/>
        <p:txBody>
          <a:bodyPr/>
          <a:lstStyle/>
          <a:p>
            <a:fld id="{AE21C673-478A-4BE8-9A6E-5F6BFFBC9A66}" type="slidenum">
              <a:rPr lang="en-SG" smtClean="0"/>
              <a:t>11</a:t>
            </a:fld>
            <a:endParaRPr lang="en-SG" dirty="0"/>
          </a:p>
        </p:txBody>
      </p:sp>
    </p:spTree>
    <p:extLst>
      <p:ext uri="{BB962C8B-B14F-4D97-AF65-F5344CB8AC3E}">
        <p14:creationId xmlns:p14="http://schemas.microsoft.com/office/powerpoint/2010/main" val="336617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Position of the Sun:</a:t>
            </a:r>
          </a:p>
          <a:p>
            <a:r>
              <a:rPr lang="en-GB" sz="1200" kern="1200" dirty="0" smtClean="0">
                <a:solidFill>
                  <a:schemeClr val="tx1"/>
                </a:solidFill>
                <a:effectLst/>
                <a:latin typeface="+mn-lt"/>
                <a:ea typeface="+mn-ea"/>
                <a:cs typeface="+mn-cs"/>
              </a:rPr>
              <a:t>The tropical region has a very high sun angle for most of the day - the sun rises in the east and sets in the west. The sun not only provides the light we use to see and the plants to grow during the day, it also provides warmth. Due to the strength of the sun in the tropics it is considerably warmer than places nearer the 2 Poles. </a:t>
            </a:r>
          </a:p>
          <a:p>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21C673-478A-4BE8-9A6E-5F6BFFBC9A66}" type="slidenum">
              <a:rPr lang="en-SG" smtClean="0"/>
              <a:t>12</a:t>
            </a:fld>
            <a:endParaRPr lang="en-SG" dirty="0"/>
          </a:p>
        </p:txBody>
      </p:sp>
    </p:spTree>
    <p:extLst>
      <p:ext uri="{BB962C8B-B14F-4D97-AF65-F5344CB8AC3E}">
        <p14:creationId xmlns:p14="http://schemas.microsoft.com/office/powerpoint/2010/main" val="260045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Position of the Sun:</a:t>
            </a:r>
          </a:p>
          <a:p>
            <a:endParaRPr lang="en-GB" baseline="0" dirty="0" smtClean="0"/>
          </a:p>
          <a:p>
            <a:r>
              <a:rPr lang="en-SG" sz="1200" b="0" i="0" u="none" strike="noStrike" kern="1200" baseline="0" dirty="0" smtClean="0">
                <a:solidFill>
                  <a:schemeClr val="tx1"/>
                </a:solidFill>
                <a:latin typeface="+mn-lt"/>
                <a:ea typeface="+mn-ea"/>
                <a:cs typeface="+mn-cs"/>
              </a:rPr>
              <a:t>The position of the sun varies constantly throughout the day and year, knowing the position of the sun at a particular time of the day or year is important in determining potential solar access to a building or overshadowing and also for the dimensioning of protective features such as shading devices. For these purposes it is usual to work on three sun-paths March 21st and September 23rd (Equinox), June 21st  (summer solstice) and December 21st (winter solstice). The path of the sun is described by two angles, solar altitude (angle between the horizontal plane and the sun beams) and solar azimuth (angle between the projection of the sunbeams on the horizontal plane and the south, to the east positive, to the west negative). </a:t>
            </a:r>
            <a:endParaRPr lang="en-SG" dirty="0"/>
          </a:p>
        </p:txBody>
      </p:sp>
      <p:sp>
        <p:nvSpPr>
          <p:cNvPr id="4" name="Slide Number Placeholder 3"/>
          <p:cNvSpPr>
            <a:spLocks noGrp="1"/>
          </p:cNvSpPr>
          <p:nvPr>
            <p:ph type="sldNum" sz="quarter" idx="10"/>
          </p:nvPr>
        </p:nvSpPr>
        <p:spPr/>
        <p:txBody>
          <a:bodyPr/>
          <a:lstStyle/>
          <a:p>
            <a:fld id="{AE21C673-478A-4BE8-9A6E-5F6BFFBC9A66}" type="slidenum">
              <a:rPr lang="en-SG" smtClean="0"/>
              <a:t>13</a:t>
            </a:fld>
            <a:endParaRPr lang="en-SG" dirty="0"/>
          </a:p>
        </p:txBody>
      </p:sp>
    </p:spTree>
    <p:extLst>
      <p:ext uri="{BB962C8B-B14F-4D97-AF65-F5344CB8AC3E}">
        <p14:creationId xmlns:p14="http://schemas.microsoft.com/office/powerpoint/2010/main" val="136084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E21C673-478A-4BE8-9A6E-5F6BFFBC9A66}" type="slidenum">
              <a:rPr lang="en-SG" smtClean="0"/>
              <a:t>14</a:t>
            </a:fld>
            <a:endParaRPr lang="en-SG" dirty="0"/>
          </a:p>
        </p:txBody>
      </p:sp>
    </p:spTree>
    <p:extLst>
      <p:ext uri="{BB962C8B-B14F-4D97-AF65-F5344CB8AC3E}">
        <p14:creationId xmlns:p14="http://schemas.microsoft.com/office/powerpoint/2010/main" val="342176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Orientation of Buildings</a:t>
            </a:r>
            <a:r>
              <a:rPr lang="en-GB" baseline="0" dirty="0" smtClean="0"/>
              <a:t>:</a:t>
            </a:r>
          </a:p>
          <a:p>
            <a:endParaRPr lang="en-GB" baseline="0" dirty="0" smtClean="0"/>
          </a:p>
          <a:p>
            <a:r>
              <a:rPr lang="en-SG" sz="1200" b="0" i="0" u="none" strike="noStrike" kern="1200" baseline="0" dirty="0" smtClean="0">
                <a:solidFill>
                  <a:schemeClr val="tx1"/>
                </a:solidFill>
                <a:latin typeface="+mn-lt"/>
                <a:ea typeface="+mn-ea"/>
                <a:cs typeface="+mn-cs"/>
              </a:rPr>
              <a:t>The key factor in affecting solar gain within a building is orientation. In Singapore due to the high sun angles the north and south facades receive a great deal less direct solar radiation than the eat façade in the mornings and the west in the afternoons and evenings. Due to the solar intensity of the tropics buildings do well to orientate themselves to the north and South, with the eat and west insulated or containing service cores (less frequently occupied spaces due to the higher heat gains in these spaces. See the blocks shaded in green</a:t>
            </a:r>
            <a:endParaRPr lang="en-SG" dirty="0"/>
          </a:p>
        </p:txBody>
      </p:sp>
      <p:sp>
        <p:nvSpPr>
          <p:cNvPr id="4" name="Slide Number Placeholder 3"/>
          <p:cNvSpPr>
            <a:spLocks noGrp="1"/>
          </p:cNvSpPr>
          <p:nvPr>
            <p:ph type="sldNum" sz="quarter" idx="10"/>
          </p:nvPr>
        </p:nvSpPr>
        <p:spPr/>
        <p:txBody>
          <a:bodyPr/>
          <a:lstStyle/>
          <a:p>
            <a:fld id="{AE21C673-478A-4BE8-9A6E-5F6BFFBC9A66}" type="slidenum">
              <a:rPr lang="en-SG" smtClean="0"/>
              <a:t>15</a:t>
            </a:fld>
            <a:endParaRPr lang="en-SG" dirty="0"/>
          </a:p>
        </p:txBody>
      </p:sp>
    </p:spTree>
    <p:extLst>
      <p:ext uri="{BB962C8B-B14F-4D97-AF65-F5344CB8AC3E}">
        <p14:creationId xmlns:p14="http://schemas.microsoft.com/office/powerpoint/2010/main" val="215748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111305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54786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409984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382371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375771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142700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8" name="Footer Placeholder 7"/>
          <p:cNvSpPr>
            <a:spLocks noGrp="1"/>
          </p:cNvSpPr>
          <p:nvPr>
            <p:ph type="ftr" sz="quarter" idx="11"/>
          </p:nvPr>
        </p:nvSpPr>
        <p:spPr/>
        <p:txBody>
          <a:bodyPr/>
          <a:lstStyle/>
          <a:p>
            <a:endParaRPr lang="en-SG" dirty="0"/>
          </a:p>
        </p:txBody>
      </p:sp>
      <p:sp>
        <p:nvSpPr>
          <p:cNvPr id="9" name="Slide Number Placeholder 8"/>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44711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4" name="Footer Placeholder 3"/>
          <p:cNvSpPr>
            <a:spLocks noGrp="1"/>
          </p:cNvSpPr>
          <p:nvPr>
            <p:ph type="ftr" sz="quarter" idx="11"/>
          </p:nvPr>
        </p:nvSpPr>
        <p:spPr/>
        <p:txBody>
          <a:bodyPr/>
          <a:lstStyle/>
          <a:p>
            <a:endParaRPr lang="en-SG" dirty="0"/>
          </a:p>
        </p:txBody>
      </p:sp>
      <p:sp>
        <p:nvSpPr>
          <p:cNvPr id="5" name="Slide Number Placeholder 4"/>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3308040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3" name="Footer Placeholder 2"/>
          <p:cNvSpPr>
            <a:spLocks noGrp="1"/>
          </p:cNvSpPr>
          <p:nvPr>
            <p:ph type="ftr" sz="quarter" idx="11"/>
          </p:nvPr>
        </p:nvSpPr>
        <p:spPr/>
        <p:txBody>
          <a:bodyPr/>
          <a:lstStyle/>
          <a:p>
            <a:endParaRPr lang="en-SG" dirty="0"/>
          </a:p>
        </p:txBody>
      </p:sp>
      <p:sp>
        <p:nvSpPr>
          <p:cNvPr id="4" name="Slide Number Placeholder 3"/>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302730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191545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FE3A5-E79D-4E2C-A3E2-25705B71E7D4}" type="datetimeFigureOut">
              <a:rPr lang="en-SG" smtClean="0"/>
              <a:t>30/10/2014</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F8073E5B-E7F7-4D5A-9A58-D26CE3F66DA7}" type="slidenum">
              <a:rPr lang="en-SG" smtClean="0"/>
              <a:t>‹#›</a:t>
            </a:fld>
            <a:endParaRPr lang="en-SG" dirty="0"/>
          </a:p>
        </p:txBody>
      </p:sp>
    </p:spTree>
    <p:extLst>
      <p:ext uri="{BB962C8B-B14F-4D97-AF65-F5344CB8AC3E}">
        <p14:creationId xmlns:p14="http://schemas.microsoft.com/office/powerpoint/2010/main" val="362677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FE3A5-E79D-4E2C-A3E2-25705B71E7D4}" type="datetimeFigureOut">
              <a:rPr lang="en-SG" smtClean="0"/>
              <a:t>30/10/2014</a:t>
            </a:fld>
            <a:endParaRPr lang="en-SG"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73E5B-E7F7-4D5A-9A58-D26CE3F66DA7}" type="slidenum">
              <a:rPr lang="en-SG" smtClean="0"/>
              <a:t>‹#›</a:t>
            </a:fld>
            <a:endParaRPr lang="en-SG" dirty="0"/>
          </a:p>
        </p:txBody>
      </p:sp>
    </p:spTree>
    <p:extLst>
      <p:ext uri="{BB962C8B-B14F-4D97-AF65-F5344CB8AC3E}">
        <p14:creationId xmlns:p14="http://schemas.microsoft.com/office/powerpoint/2010/main" val="2840900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893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The Position of the Sun</a:t>
            </a:r>
            <a:endParaRPr lang="en-SG" dirty="0">
              <a:latin typeface="Cambria" panose="02040503050406030204" pitchFamily="18" charset="0"/>
            </a:endParaRPr>
          </a:p>
        </p:txBody>
      </p:sp>
      <p:sp>
        <p:nvSpPr>
          <p:cNvPr id="3" name="Content Placeholder 2"/>
          <p:cNvSpPr>
            <a:spLocks noGrp="1"/>
          </p:cNvSpPr>
          <p:nvPr>
            <p:ph idx="1"/>
          </p:nvPr>
        </p:nvSpPr>
        <p:spPr>
          <a:xfrm>
            <a:off x="838200" y="1825624"/>
            <a:ext cx="11224846" cy="4891699"/>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Poor climatic design considerations of the sun often cause many buildings to overheat, even in temperate climates! The power of the sun should be understood and respected in which the free energy of the sun is used to power the building, provide good day lighting but not allowed to interfere with the comfort of the building’s occupants.</a:t>
            </a:r>
          </a:p>
          <a:p>
            <a:pPr marL="0" indent="0" algn="just">
              <a:spcBef>
                <a:spcPts val="600"/>
              </a:spcBef>
              <a:spcAft>
                <a:spcPts val="600"/>
              </a:spcAft>
              <a:buNone/>
            </a:pPr>
            <a:r>
              <a:rPr lang="en-GB" sz="1800" dirty="0" smtClean="0">
                <a:latin typeface="Cambria" panose="02040503050406030204" pitchFamily="18" charset="0"/>
              </a:rPr>
              <a:t>Good solar design requires knowledge of:</a:t>
            </a:r>
          </a:p>
          <a:p>
            <a:pPr algn="just">
              <a:spcBef>
                <a:spcPts val="600"/>
              </a:spcBef>
              <a:spcAft>
                <a:spcPts val="600"/>
              </a:spcAft>
            </a:pPr>
            <a:r>
              <a:rPr lang="en-GB" sz="1800" dirty="0" smtClean="0">
                <a:latin typeface="Cambria" panose="02040503050406030204" pitchFamily="18" charset="0"/>
              </a:rPr>
              <a:t>Solar position in relation to the building at different times of the year</a:t>
            </a:r>
          </a:p>
          <a:p>
            <a:pPr algn="just">
              <a:spcBef>
                <a:spcPts val="600"/>
              </a:spcBef>
              <a:spcAft>
                <a:spcPts val="600"/>
              </a:spcAft>
            </a:pPr>
            <a:r>
              <a:rPr lang="en-GB" sz="1800" dirty="0" smtClean="0">
                <a:latin typeface="Cambria" panose="02040503050406030204" pitchFamily="18" charset="0"/>
              </a:rPr>
              <a:t>The solar intensity</a:t>
            </a:r>
          </a:p>
          <a:p>
            <a:pPr algn="just">
              <a:spcBef>
                <a:spcPts val="600"/>
              </a:spcBef>
              <a:spcAft>
                <a:spcPts val="600"/>
              </a:spcAft>
            </a:pPr>
            <a:r>
              <a:rPr lang="en-GB" sz="1800" dirty="0" smtClean="0">
                <a:latin typeface="Cambria" panose="02040503050406030204" pitchFamily="18" charset="0"/>
              </a:rPr>
              <a:t>Shade given by existing buildings, vegetation of topographical features</a:t>
            </a:r>
          </a:p>
          <a:p>
            <a:pPr algn="just">
              <a:spcBef>
                <a:spcPts val="600"/>
              </a:spcBef>
              <a:spcAft>
                <a:spcPts val="600"/>
              </a:spcAft>
            </a:pPr>
            <a:r>
              <a:rPr lang="en-GB" sz="1800" dirty="0" smtClean="0">
                <a:latin typeface="Cambria" panose="02040503050406030204" pitchFamily="18" charset="0"/>
              </a:rPr>
              <a:t>The requirements for controlling the heat gain from direct solar radiation (through windows) and conduction (through walls, roofs and windows)</a:t>
            </a:r>
            <a:r>
              <a:rPr lang="en-GB" sz="1800" dirty="0">
                <a:latin typeface="Cambria" panose="02040503050406030204" pitchFamily="18" charset="0"/>
              </a:rPr>
              <a:t>.</a:t>
            </a:r>
            <a:endParaRPr lang="en-GB" sz="1800" dirty="0" smtClean="0">
              <a:latin typeface="Cambria" panose="02040503050406030204" pitchFamily="18" charset="0"/>
            </a:endParaRPr>
          </a:p>
          <a:p>
            <a:pPr marL="0" indent="0" algn="just">
              <a:spcBef>
                <a:spcPts val="600"/>
              </a:spcBef>
              <a:spcAft>
                <a:spcPts val="600"/>
              </a:spcAft>
              <a:buNone/>
            </a:pPr>
            <a:endParaRPr lang="en-GB" sz="1800" dirty="0">
              <a:latin typeface="Cambria" panose="02040503050406030204" pitchFamily="18" charset="0"/>
            </a:endParaRPr>
          </a:p>
          <a:p>
            <a:pPr marL="0" indent="0" algn="just">
              <a:spcBef>
                <a:spcPts val="600"/>
              </a:spcBef>
              <a:spcAft>
                <a:spcPts val="600"/>
              </a:spcAft>
              <a:buNone/>
            </a:pPr>
            <a:endParaRPr lang="en-GB" sz="1800" dirty="0" smtClean="0">
              <a:latin typeface="Cambria" panose="02040503050406030204" pitchFamily="18" charset="0"/>
            </a:endParaRPr>
          </a:p>
          <a:p>
            <a:pPr marL="0" indent="0" algn="just">
              <a:spcBef>
                <a:spcPts val="600"/>
              </a:spcBef>
              <a:spcAft>
                <a:spcPts val="600"/>
              </a:spcAft>
              <a:buNone/>
            </a:pPr>
            <a:endParaRPr lang="en-SG" sz="1800" dirty="0">
              <a:latin typeface="Cambria" panose="020405030504060302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94838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The Position of the Sun</a:t>
            </a:r>
            <a:endParaRPr lang="en-SG"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092" y="1690688"/>
            <a:ext cx="7671816" cy="4407408"/>
          </a:xfrm>
          <a:prstGeom prst="rect">
            <a:avLst/>
          </a:prstGeom>
        </p:spPr>
      </p:pic>
      <p:sp>
        <p:nvSpPr>
          <p:cNvPr id="3" name="Content Placeholder 2"/>
          <p:cNvSpPr>
            <a:spLocks noGrp="1"/>
          </p:cNvSpPr>
          <p:nvPr>
            <p:ph idx="1"/>
          </p:nvPr>
        </p:nvSpPr>
        <p:spPr>
          <a:xfrm>
            <a:off x="1216274" y="3542716"/>
            <a:ext cx="1334422" cy="523958"/>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June</a:t>
            </a:r>
          </a:p>
          <a:p>
            <a:pPr marL="0" indent="0" algn="just">
              <a:spcBef>
                <a:spcPts val="600"/>
              </a:spcBef>
              <a:spcAft>
                <a:spcPts val="600"/>
              </a:spcAft>
              <a:buNone/>
            </a:pPr>
            <a:endParaRPr lang="en-SG" sz="1800" dirty="0">
              <a:latin typeface="Cambria" panose="02040503050406030204" pitchFamily="18" charset="0"/>
            </a:endParaRPr>
          </a:p>
        </p:txBody>
      </p:sp>
      <p:sp>
        <p:nvSpPr>
          <p:cNvPr id="5" name="Content Placeholder 2"/>
          <p:cNvSpPr txBox="1">
            <a:spLocks/>
          </p:cNvSpPr>
          <p:nvPr/>
        </p:nvSpPr>
        <p:spPr>
          <a:xfrm>
            <a:off x="9754684" y="3542716"/>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December</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6" name="Content Placeholder 2"/>
          <p:cNvSpPr txBox="1">
            <a:spLocks/>
          </p:cNvSpPr>
          <p:nvPr/>
        </p:nvSpPr>
        <p:spPr>
          <a:xfrm>
            <a:off x="5669420" y="1512930"/>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March</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7" name="Content Placeholder 2"/>
          <p:cNvSpPr txBox="1">
            <a:spLocks/>
          </p:cNvSpPr>
          <p:nvPr/>
        </p:nvSpPr>
        <p:spPr>
          <a:xfrm>
            <a:off x="5428789" y="6013875"/>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September</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3961839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The Position of the Sun</a:t>
            </a:r>
            <a:endParaRPr lang="en-SG" dirty="0">
              <a:latin typeface="Cambria" panose="02040503050406030204" pitchFamily="18" charset="0"/>
            </a:endParaRPr>
          </a:p>
        </p:txBody>
      </p:sp>
      <p:sp>
        <p:nvSpPr>
          <p:cNvPr id="3" name="Content Placeholder 2"/>
          <p:cNvSpPr>
            <a:spLocks noGrp="1"/>
          </p:cNvSpPr>
          <p:nvPr>
            <p:ph idx="1"/>
          </p:nvPr>
        </p:nvSpPr>
        <p:spPr>
          <a:xfrm>
            <a:off x="1088985" y="6013875"/>
            <a:ext cx="1334422" cy="523958"/>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Tropics</a:t>
            </a:r>
          </a:p>
          <a:p>
            <a:pPr marL="0" indent="0" algn="just">
              <a:spcBef>
                <a:spcPts val="600"/>
              </a:spcBef>
              <a:spcAft>
                <a:spcPts val="600"/>
              </a:spcAft>
              <a:buNone/>
            </a:pPr>
            <a:endParaRPr lang="en-SG" sz="1800" dirty="0">
              <a:latin typeface="Cambria" panose="02040503050406030204" pitchFamily="18" charset="0"/>
            </a:endParaRPr>
          </a:p>
        </p:txBody>
      </p:sp>
      <p:sp>
        <p:nvSpPr>
          <p:cNvPr id="5" name="Content Placeholder 2"/>
          <p:cNvSpPr txBox="1">
            <a:spLocks/>
          </p:cNvSpPr>
          <p:nvPr/>
        </p:nvSpPr>
        <p:spPr>
          <a:xfrm>
            <a:off x="9562972" y="6013875"/>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Polar</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7" name="Content Placeholder 2"/>
          <p:cNvSpPr txBox="1">
            <a:spLocks/>
          </p:cNvSpPr>
          <p:nvPr/>
        </p:nvSpPr>
        <p:spPr>
          <a:xfrm>
            <a:off x="5176126" y="6013875"/>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Temperate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7016" y="1610676"/>
            <a:ext cx="2498361" cy="432318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01362" y="1690688"/>
            <a:ext cx="2876702" cy="432318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4758"/>
          <a:stretch/>
        </p:blipFill>
        <p:spPr>
          <a:xfrm>
            <a:off x="9056019" y="1610676"/>
            <a:ext cx="2348329" cy="4323187"/>
          </a:xfrm>
          <a:prstGeom prst="rect">
            <a:avLst/>
          </a:prstGeom>
        </p:spPr>
      </p:pic>
      <p:cxnSp>
        <p:nvCxnSpPr>
          <p:cNvPr id="12" name="Straight Arrow Connector 11"/>
          <p:cNvCxnSpPr/>
          <p:nvPr/>
        </p:nvCxnSpPr>
        <p:spPr>
          <a:xfrm>
            <a:off x="1179095" y="2358189"/>
            <a:ext cx="469231" cy="12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55030" y="3687791"/>
            <a:ext cx="469231" cy="12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76126" y="3375318"/>
            <a:ext cx="469231" cy="12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733190" y="3484175"/>
            <a:ext cx="647427" cy="166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869464" y="1946651"/>
            <a:ext cx="421976" cy="2015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744858" y="2021349"/>
            <a:ext cx="302561" cy="2940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6018050" y="1747066"/>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1 unit</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3" name="Content Placeholder 2"/>
          <p:cNvSpPr txBox="1">
            <a:spLocks/>
          </p:cNvSpPr>
          <p:nvPr/>
        </p:nvSpPr>
        <p:spPr>
          <a:xfrm>
            <a:off x="10844886" y="1906393"/>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1 unit</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4" name="Content Placeholder 2"/>
          <p:cNvSpPr txBox="1">
            <a:spLocks/>
          </p:cNvSpPr>
          <p:nvPr/>
        </p:nvSpPr>
        <p:spPr>
          <a:xfrm>
            <a:off x="1029018" y="1595000"/>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1 unit</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5" name="Content Placeholder 2"/>
          <p:cNvSpPr txBox="1">
            <a:spLocks/>
          </p:cNvSpPr>
          <p:nvPr/>
        </p:nvSpPr>
        <p:spPr>
          <a:xfrm>
            <a:off x="1022160" y="4019805"/>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1 unit</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6" name="Content Placeholder 2"/>
          <p:cNvSpPr txBox="1">
            <a:spLocks/>
          </p:cNvSpPr>
          <p:nvPr/>
        </p:nvSpPr>
        <p:spPr>
          <a:xfrm>
            <a:off x="4405291" y="3772269"/>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1.4 units</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7" name="Content Placeholder 2"/>
          <p:cNvSpPr txBox="1">
            <a:spLocks/>
          </p:cNvSpPr>
          <p:nvPr/>
        </p:nvSpPr>
        <p:spPr>
          <a:xfrm>
            <a:off x="8722481" y="3729678"/>
            <a:ext cx="1334422"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2 units</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8" name="Content Placeholder 2"/>
          <p:cNvSpPr txBox="1">
            <a:spLocks/>
          </p:cNvSpPr>
          <p:nvPr/>
        </p:nvSpPr>
        <p:spPr>
          <a:xfrm>
            <a:off x="6510548" y="932940"/>
            <a:ext cx="2375268"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Solar radiation</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913942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
        <p:nvSpPr>
          <p:cNvPr id="2" name="Title 1"/>
          <p:cNvSpPr>
            <a:spLocks noGrp="1"/>
          </p:cNvSpPr>
          <p:nvPr>
            <p:ph type="title"/>
          </p:nvPr>
        </p:nvSpPr>
        <p:spPr>
          <a:xfrm>
            <a:off x="113758" y="0"/>
            <a:ext cx="10515600" cy="1325563"/>
          </a:xfrm>
        </p:spPr>
        <p:txBody>
          <a:bodyPr/>
          <a:lstStyle/>
          <a:p>
            <a:r>
              <a:rPr lang="en-GB" dirty="0" smtClean="0">
                <a:latin typeface="Cambria" panose="02040503050406030204" pitchFamily="18" charset="0"/>
              </a:rPr>
              <a:t>The Position of the Sun</a:t>
            </a:r>
            <a:endParaRPr lang="en-SG" dirty="0">
              <a:latin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93" y="1360048"/>
            <a:ext cx="7732776" cy="5449824"/>
          </a:xfrm>
          <a:prstGeom prst="rect">
            <a:avLst/>
          </a:prstGeom>
        </p:spPr>
      </p:pic>
      <p:sp>
        <p:nvSpPr>
          <p:cNvPr id="6" name="Content Placeholder 2"/>
          <p:cNvSpPr txBox="1">
            <a:spLocks/>
          </p:cNvSpPr>
          <p:nvPr/>
        </p:nvSpPr>
        <p:spPr>
          <a:xfrm>
            <a:off x="7340727" y="4084960"/>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N</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7" name="Content Placeholder 2"/>
          <p:cNvSpPr txBox="1">
            <a:spLocks/>
          </p:cNvSpPr>
          <p:nvPr/>
        </p:nvSpPr>
        <p:spPr>
          <a:xfrm>
            <a:off x="5700421" y="6427107"/>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a:latin typeface="Cambria" panose="02040503050406030204" pitchFamily="18" charset="0"/>
              </a:rPr>
              <a:t>E</a:t>
            </a:r>
            <a:endParaRPr lang="en-GB" sz="1800" dirty="0" smtClean="0">
              <a:latin typeface="Cambria" panose="02040503050406030204" pitchFamily="18" charset="0"/>
            </a:endParaRP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8" name="Content Placeholder 2"/>
          <p:cNvSpPr txBox="1">
            <a:spLocks/>
          </p:cNvSpPr>
          <p:nvPr/>
        </p:nvSpPr>
        <p:spPr>
          <a:xfrm>
            <a:off x="113758" y="5629013"/>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9" name="Content Placeholder 2"/>
          <p:cNvSpPr txBox="1">
            <a:spLocks/>
          </p:cNvSpPr>
          <p:nvPr/>
        </p:nvSpPr>
        <p:spPr>
          <a:xfrm>
            <a:off x="5371558" y="2066072"/>
            <a:ext cx="1288537" cy="52395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Summer Sun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0" name="Content Placeholder 2"/>
          <p:cNvSpPr txBox="1">
            <a:spLocks/>
          </p:cNvSpPr>
          <p:nvPr/>
        </p:nvSpPr>
        <p:spPr>
          <a:xfrm>
            <a:off x="1565568" y="2832083"/>
            <a:ext cx="1288537" cy="356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Winter Sun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1" name="Content Placeholder 2"/>
          <p:cNvSpPr txBox="1">
            <a:spLocks/>
          </p:cNvSpPr>
          <p:nvPr/>
        </p:nvSpPr>
        <p:spPr>
          <a:xfrm>
            <a:off x="6554665" y="6008419"/>
            <a:ext cx="1288537" cy="52395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Summer Sun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2" name="Content Placeholder 2"/>
          <p:cNvSpPr txBox="1">
            <a:spLocks/>
          </p:cNvSpPr>
          <p:nvPr/>
        </p:nvSpPr>
        <p:spPr>
          <a:xfrm>
            <a:off x="2953906" y="6532377"/>
            <a:ext cx="1288537" cy="356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Winter Sun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8220" y="12820"/>
            <a:ext cx="2752806" cy="221066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4334" y="2223487"/>
            <a:ext cx="2976679" cy="22918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4449" y="4612904"/>
            <a:ext cx="3086879" cy="2176491"/>
          </a:xfrm>
          <a:prstGeom prst="rect">
            <a:avLst/>
          </a:prstGeom>
        </p:spPr>
      </p:pic>
      <p:sp>
        <p:nvSpPr>
          <p:cNvPr id="16" name="Content Placeholder 2"/>
          <p:cNvSpPr txBox="1">
            <a:spLocks/>
          </p:cNvSpPr>
          <p:nvPr/>
        </p:nvSpPr>
        <p:spPr>
          <a:xfrm>
            <a:off x="9226713" y="156987"/>
            <a:ext cx="1288537" cy="356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June 21st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cxnSp>
        <p:nvCxnSpPr>
          <p:cNvPr id="18" name="Straight Connector 17"/>
          <p:cNvCxnSpPr/>
          <p:nvPr/>
        </p:nvCxnSpPr>
        <p:spPr>
          <a:xfrm flipH="1">
            <a:off x="5371558" y="1360048"/>
            <a:ext cx="3319142" cy="589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54642" y="5462337"/>
            <a:ext cx="463605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a:xfrm>
            <a:off x="8409943" y="4497568"/>
            <a:ext cx="1716553" cy="356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December 21st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22" name="Content Placeholder 2"/>
          <p:cNvSpPr txBox="1">
            <a:spLocks/>
          </p:cNvSpPr>
          <p:nvPr/>
        </p:nvSpPr>
        <p:spPr>
          <a:xfrm>
            <a:off x="8086139" y="2321138"/>
            <a:ext cx="1716553" cy="6468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March 21</a:t>
            </a:r>
            <a:r>
              <a:rPr lang="en-GB" sz="1800" baseline="30000" dirty="0" smtClean="0">
                <a:latin typeface="Cambria" panose="02040503050406030204" pitchFamily="18" charset="0"/>
              </a:rPr>
              <a:t>st</a:t>
            </a:r>
            <a:r>
              <a:rPr lang="en-GB" sz="1800" dirty="0" smtClean="0">
                <a:latin typeface="Cambria" panose="02040503050406030204" pitchFamily="18" charset="0"/>
              </a:rPr>
              <a:t> &amp; September 23rd</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Tree>
    <p:extLst>
      <p:ext uri="{BB962C8B-B14F-4D97-AF65-F5344CB8AC3E}">
        <p14:creationId xmlns:p14="http://schemas.microsoft.com/office/powerpoint/2010/main" val="3091963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Solar Heat Gains</a:t>
            </a:r>
            <a:endParaRPr lang="en-SG" dirty="0">
              <a:latin typeface="Cambria" panose="02040503050406030204" pitchFamily="18" charset="0"/>
            </a:endParaRPr>
          </a:p>
        </p:txBody>
      </p:sp>
      <p:sp>
        <p:nvSpPr>
          <p:cNvPr id="3" name="Content Placeholder 2"/>
          <p:cNvSpPr>
            <a:spLocks noGrp="1"/>
          </p:cNvSpPr>
          <p:nvPr>
            <p:ph idx="1"/>
          </p:nvPr>
        </p:nvSpPr>
        <p:spPr>
          <a:xfrm>
            <a:off x="838200" y="1690688"/>
            <a:ext cx="5930900" cy="4827839"/>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Heat enters a building in 3 ways:</a:t>
            </a:r>
          </a:p>
          <a:p>
            <a:pPr marL="342900" indent="-342900" algn="just">
              <a:spcBef>
                <a:spcPts val="600"/>
              </a:spcBef>
              <a:spcAft>
                <a:spcPts val="600"/>
              </a:spcAft>
              <a:buAutoNum type="arabicPeriod"/>
            </a:pPr>
            <a:r>
              <a:rPr lang="en-GB" sz="1800" b="1" dirty="0" smtClean="0">
                <a:latin typeface="Cambria" panose="02040503050406030204" pitchFamily="18" charset="0"/>
              </a:rPr>
              <a:t>Conduction through Walls &amp; Roof</a:t>
            </a:r>
            <a:r>
              <a:rPr lang="en-GB" sz="1800" dirty="0" smtClean="0">
                <a:latin typeface="Cambria" panose="02040503050406030204" pitchFamily="18" charset="0"/>
              </a:rPr>
              <a:t>. This is where insulation is very important as is the choice of materials. Some materials heat up quickly and loose their heat quickly, others store the heat and radiate this into the building over time.</a:t>
            </a:r>
          </a:p>
          <a:p>
            <a:pPr marL="342900" indent="-342900" algn="just">
              <a:spcBef>
                <a:spcPts val="600"/>
              </a:spcBef>
              <a:spcAft>
                <a:spcPts val="600"/>
              </a:spcAft>
              <a:buAutoNum type="arabicPeriod"/>
            </a:pPr>
            <a:r>
              <a:rPr lang="en-GB" sz="1800" b="1" dirty="0" smtClean="0">
                <a:latin typeface="Cambria" panose="02040503050406030204" pitchFamily="18" charset="0"/>
              </a:rPr>
              <a:t>Conduction through windows</a:t>
            </a:r>
            <a:r>
              <a:rPr lang="en-GB" sz="1800" dirty="0" smtClean="0">
                <a:latin typeface="Cambria" panose="02040503050406030204" pitchFamily="18" charset="0"/>
              </a:rPr>
              <a:t>. Glazing usually has higher conductivity than solid walls so more heat can be conducted into the building.</a:t>
            </a:r>
          </a:p>
          <a:p>
            <a:pPr marL="342900" indent="-342900" algn="just">
              <a:spcBef>
                <a:spcPts val="600"/>
              </a:spcBef>
              <a:spcAft>
                <a:spcPts val="600"/>
              </a:spcAft>
              <a:buAutoNum type="arabicPeriod"/>
            </a:pPr>
            <a:r>
              <a:rPr lang="en-GB" sz="1800" b="1" dirty="0" smtClean="0">
                <a:latin typeface="Cambria" panose="02040503050406030204" pitchFamily="18" charset="0"/>
              </a:rPr>
              <a:t>Radiation (direct and diffused) </a:t>
            </a:r>
            <a:r>
              <a:rPr lang="en-GB" sz="1800" dirty="0" smtClean="0">
                <a:latin typeface="Cambria" panose="02040503050406030204" pitchFamily="18" charset="0"/>
              </a:rPr>
              <a:t>through windows. This typically accounts for more than 70% of the heat gain through the building envelope. </a:t>
            </a:r>
            <a:endParaRPr lang="en-GB" sz="1800" dirty="0">
              <a:latin typeface="Cambria" panose="02040503050406030204" pitchFamily="18" charset="0"/>
            </a:endParaRPr>
          </a:p>
          <a:p>
            <a:pPr marL="342900" indent="-342900" algn="just">
              <a:spcBef>
                <a:spcPts val="600"/>
              </a:spcBef>
              <a:spcAft>
                <a:spcPts val="600"/>
              </a:spcAft>
              <a:buAutoNum type="arabicPeriod"/>
            </a:pPr>
            <a:endParaRPr lang="en-GB" sz="1800" b="1" dirty="0" smtClean="0">
              <a:latin typeface="Cambria" panose="02040503050406030204" pitchFamily="18" charset="0"/>
            </a:endParaRPr>
          </a:p>
          <a:p>
            <a:pPr marL="0" indent="0" algn="just">
              <a:spcBef>
                <a:spcPts val="600"/>
              </a:spcBef>
              <a:spcAft>
                <a:spcPts val="600"/>
              </a:spcAft>
              <a:buNone/>
            </a:pPr>
            <a:r>
              <a:rPr lang="en-GB" sz="1800" b="1" dirty="0" smtClean="0">
                <a:latin typeface="Cambria" panose="02040503050406030204" pitchFamily="18" charset="0"/>
              </a:rPr>
              <a:t>With radiation in the tropics being so critical to heat gain, reducing this is a first priority!</a:t>
            </a:r>
          </a:p>
          <a:p>
            <a:pPr marL="342900" indent="-342900" algn="just">
              <a:spcBef>
                <a:spcPts val="600"/>
              </a:spcBef>
              <a:spcAft>
                <a:spcPts val="600"/>
              </a:spcAft>
              <a:buAutoNum type="arabicPeriod"/>
            </a:pPr>
            <a:endParaRPr lang="en-GB" sz="1800" dirty="0" smtClean="0">
              <a:latin typeface="Cambria" panose="02040503050406030204" pitchFamily="18" charset="0"/>
            </a:endParaRPr>
          </a:p>
          <a:p>
            <a:pPr marL="0" indent="0" algn="just">
              <a:spcBef>
                <a:spcPts val="600"/>
              </a:spcBef>
              <a:spcAft>
                <a:spcPts val="600"/>
              </a:spcAft>
              <a:buNone/>
            </a:pPr>
            <a:endParaRPr lang="en-SG" sz="1800" dirty="0">
              <a:latin typeface="Cambria" panose="020405030504060302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88188" y="3429001"/>
            <a:ext cx="3265612" cy="258392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16253" y="208714"/>
            <a:ext cx="2937547" cy="2658330"/>
          </a:xfrm>
          <a:prstGeom prst="rect">
            <a:avLst/>
          </a:prstGeom>
        </p:spPr>
      </p:pic>
      <p:sp>
        <p:nvSpPr>
          <p:cNvPr id="6" name="TextBox 5"/>
          <p:cNvSpPr txBox="1"/>
          <p:nvPr/>
        </p:nvSpPr>
        <p:spPr>
          <a:xfrm>
            <a:off x="8001000" y="2686357"/>
            <a:ext cx="3994484" cy="461665"/>
          </a:xfrm>
          <a:prstGeom prst="rect">
            <a:avLst/>
          </a:prstGeom>
          <a:noFill/>
        </p:spPr>
        <p:txBody>
          <a:bodyPr wrap="square" rtlCol="0">
            <a:spAutoFit/>
          </a:bodyPr>
          <a:lstStyle/>
          <a:p>
            <a:r>
              <a:rPr lang="en-GB" sz="1200" dirty="0" smtClean="0">
                <a:latin typeface="Cambria" panose="02040503050406030204" pitchFamily="18" charset="0"/>
              </a:rPr>
              <a:t>Conduction through the building fabric – reduce this with the se of </a:t>
            </a:r>
            <a:r>
              <a:rPr lang="en-GB" sz="1200" dirty="0" err="1" smtClean="0">
                <a:latin typeface="Cambria" panose="02040503050406030204" pitchFamily="18" charset="0"/>
              </a:rPr>
              <a:t>insulative</a:t>
            </a:r>
            <a:r>
              <a:rPr lang="en-GB" sz="1200" dirty="0" smtClean="0">
                <a:latin typeface="Cambria" panose="02040503050406030204" pitchFamily="18" charset="0"/>
              </a:rPr>
              <a:t> building materials</a:t>
            </a:r>
            <a:endParaRPr lang="en-SG" sz="1200" dirty="0">
              <a:latin typeface="Cambria" panose="02040503050406030204" pitchFamily="18" charset="0"/>
            </a:endParaRPr>
          </a:p>
        </p:txBody>
      </p:sp>
      <p:sp>
        <p:nvSpPr>
          <p:cNvPr id="7" name="TextBox 6"/>
          <p:cNvSpPr txBox="1"/>
          <p:nvPr/>
        </p:nvSpPr>
        <p:spPr>
          <a:xfrm>
            <a:off x="8001000" y="5832244"/>
            <a:ext cx="3994484" cy="461665"/>
          </a:xfrm>
          <a:prstGeom prst="rect">
            <a:avLst/>
          </a:prstGeom>
          <a:noFill/>
        </p:spPr>
        <p:txBody>
          <a:bodyPr wrap="square" rtlCol="0">
            <a:spAutoFit/>
          </a:bodyPr>
          <a:lstStyle/>
          <a:p>
            <a:r>
              <a:rPr lang="en-GB" sz="1200" dirty="0" smtClean="0">
                <a:latin typeface="Cambria" panose="02040503050406030204" pitchFamily="18" charset="0"/>
              </a:rPr>
              <a:t>To reduce radiation through windows, shading devices can be used.</a:t>
            </a:r>
            <a:endParaRPr lang="en-SG" sz="1200" dirty="0">
              <a:latin typeface="Cambria" panose="02040503050406030204" pitchFamily="18"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238570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Orientation</a:t>
            </a:r>
            <a:endParaRPr lang="en-SG" dirty="0">
              <a:latin typeface="Cambria" panose="02040503050406030204" pitchFamily="18" charset="0"/>
            </a:endParaRPr>
          </a:p>
        </p:txBody>
      </p:sp>
      <p:sp>
        <p:nvSpPr>
          <p:cNvPr id="3" name="Content Placeholder 2"/>
          <p:cNvSpPr>
            <a:spLocks noGrp="1"/>
          </p:cNvSpPr>
          <p:nvPr>
            <p:ph idx="1"/>
          </p:nvPr>
        </p:nvSpPr>
        <p:spPr>
          <a:xfrm>
            <a:off x="196755" y="1883308"/>
            <a:ext cx="5330588" cy="3769060"/>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To mitigate solar heat gains:</a:t>
            </a:r>
          </a:p>
          <a:p>
            <a:pPr marL="342900" indent="-342900" algn="just">
              <a:spcBef>
                <a:spcPts val="600"/>
              </a:spcBef>
              <a:spcAft>
                <a:spcPts val="600"/>
              </a:spcAft>
              <a:buAutoNum type="arabicPeriod"/>
            </a:pPr>
            <a:r>
              <a:rPr lang="en-GB" sz="1800" dirty="0" smtClean="0">
                <a:latin typeface="Cambria" panose="02040503050406030204" pitchFamily="18" charset="0"/>
              </a:rPr>
              <a:t>Orientation North and South – reduce the amount of the building facing east and west. </a:t>
            </a:r>
          </a:p>
          <a:p>
            <a:pPr marL="342900" indent="-342900" algn="just">
              <a:spcBef>
                <a:spcPts val="600"/>
              </a:spcBef>
              <a:spcAft>
                <a:spcPts val="600"/>
              </a:spcAft>
              <a:buAutoNum type="arabicPeriod"/>
            </a:pPr>
            <a:r>
              <a:rPr lang="en-GB" sz="1800" dirty="0" smtClean="0">
                <a:latin typeface="Cambria" panose="02040503050406030204" pitchFamily="18" charset="0"/>
              </a:rPr>
              <a:t>Solar shading to windows (external shading is the most effective)</a:t>
            </a:r>
          </a:p>
          <a:p>
            <a:pPr marL="342900" indent="-342900" algn="just">
              <a:spcBef>
                <a:spcPts val="600"/>
              </a:spcBef>
              <a:spcAft>
                <a:spcPts val="600"/>
              </a:spcAft>
              <a:buAutoNum type="arabicPeriod"/>
            </a:pPr>
            <a:r>
              <a:rPr lang="en-GB" sz="1800" dirty="0" smtClean="0">
                <a:latin typeface="Cambria" panose="02040503050406030204" pitchFamily="18" charset="0"/>
              </a:rPr>
              <a:t>Insulated walls and roof</a:t>
            </a:r>
          </a:p>
          <a:p>
            <a:pPr marL="342900" indent="-342900" algn="just">
              <a:spcBef>
                <a:spcPts val="600"/>
              </a:spcBef>
              <a:spcAft>
                <a:spcPts val="600"/>
              </a:spcAft>
              <a:buAutoNum type="arabicPeriod"/>
            </a:pPr>
            <a:r>
              <a:rPr lang="en-GB" sz="1800" dirty="0" smtClean="0">
                <a:latin typeface="Cambria" panose="02040503050406030204" pitchFamily="18" charset="0"/>
              </a:rPr>
              <a:t>Green walls and green roofs (the use of plants)</a:t>
            </a:r>
          </a:p>
          <a:p>
            <a:pPr marL="0" indent="0" algn="just">
              <a:spcBef>
                <a:spcPts val="600"/>
              </a:spcBef>
              <a:spcAft>
                <a:spcPts val="600"/>
              </a:spcAft>
              <a:buNone/>
            </a:pPr>
            <a:endParaRPr lang="en-SG" sz="1800" dirty="0">
              <a:latin typeface="Cambria" panose="020405030504060302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32060" y="1027906"/>
            <a:ext cx="6059606" cy="4817083"/>
          </a:xfrm>
          <a:prstGeom prst="rect">
            <a:avLst/>
          </a:prstGeom>
        </p:spPr>
      </p:pic>
      <p:sp>
        <p:nvSpPr>
          <p:cNvPr id="5" name="Content Placeholder 2"/>
          <p:cNvSpPr txBox="1">
            <a:spLocks/>
          </p:cNvSpPr>
          <p:nvPr/>
        </p:nvSpPr>
        <p:spPr>
          <a:xfrm>
            <a:off x="10971031" y="2353469"/>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N</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6" name="Content Placeholder 2"/>
          <p:cNvSpPr txBox="1">
            <a:spLocks/>
          </p:cNvSpPr>
          <p:nvPr/>
        </p:nvSpPr>
        <p:spPr>
          <a:xfrm>
            <a:off x="10879329" y="5128410"/>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E</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7" name="Content Placeholder 2"/>
          <p:cNvSpPr txBox="1">
            <a:spLocks/>
          </p:cNvSpPr>
          <p:nvPr/>
        </p:nvSpPr>
        <p:spPr>
          <a:xfrm>
            <a:off x="6139829" y="4911121"/>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8" name="Content Placeholder 2"/>
          <p:cNvSpPr txBox="1">
            <a:spLocks/>
          </p:cNvSpPr>
          <p:nvPr/>
        </p:nvSpPr>
        <p:spPr>
          <a:xfrm>
            <a:off x="6314974" y="2210064"/>
            <a:ext cx="527925"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W</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817548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Solar Shading</a:t>
            </a:r>
            <a:endParaRPr lang="en-SG"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12" y="1595120"/>
            <a:ext cx="10552176" cy="516636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1863885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Solar Shading</a:t>
            </a:r>
            <a:endParaRPr lang="en-SG" dirty="0">
              <a:latin typeface="Cambria" panose="0204050305040603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667512" y="1595120"/>
            <a:ext cx="10552176" cy="5166360"/>
          </a:xfrm>
          <a:prstGeom prst="rect">
            <a:avLst/>
          </a:prstGeom>
        </p:spPr>
      </p:pic>
      <p:sp>
        <p:nvSpPr>
          <p:cNvPr id="4" name="Rectangle 3"/>
          <p:cNvSpPr/>
          <p:nvPr/>
        </p:nvSpPr>
        <p:spPr>
          <a:xfrm>
            <a:off x="838200" y="2531695"/>
            <a:ext cx="10216487" cy="1646605"/>
          </a:xfrm>
          <a:prstGeom prst="rect">
            <a:avLst/>
          </a:prstGeom>
          <a:solidFill>
            <a:srgbClr val="F8F8F8">
              <a:alpha val="44706"/>
            </a:srgbClr>
          </a:solidFill>
        </p:spPr>
        <p:txBody>
          <a:bodyPr wrap="square">
            <a:spAutoFit/>
          </a:bodyPr>
          <a:lstStyle/>
          <a:p>
            <a:pPr>
              <a:lnSpc>
                <a:spcPct val="90000"/>
              </a:lnSpc>
              <a:spcBef>
                <a:spcPts val="600"/>
              </a:spcBef>
              <a:spcAft>
                <a:spcPts val="600"/>
              </a:spcAft>
            </a:pPr>
            <a:r>
              <a:rPr lang="en-SG" dirty="0">
                <a:latin typeface="Cambria" panose="02040503050406030204" pitchFamily="18" charset="0"/>
              </a:rPr>
              <a:t> Design for solar shading for the windows (shutters, external blinds a distance away) </a:t>
            </a:r>
          </a:p>
          <a:p>
            <a:pPr>
              <a:lnSpc>
                <a:spcPct val="90000"/>
              </a:lnSpc>
              <a:spcBef>
                <a:spcPts val="600"/>
              </a:spcBef>
              <a:spcAft>
                <a:spcPts val="600"/>
              </a:spcAft>
            </a:pPr>
            <a:endParaRPr lang="en-SG" dirty="0">
              <a:latin typeface="Cambria" panose="02040503050406030204" pitchFamily="18" charset="0"/>
            </a:endParaRPr>
          </a:p>
          <a:p>
            <a:pPr>
              <a:lnSpc>
                <a:spcPct val="90000"/>
              </a:lnSpc>
              <a:spcBef>
                <a:spcPts val="600"/>
              </a:spcBef>
              <a:spcAft>
                <a:spcPts val="600"/>
              </a:spcAft>
            </a:pPr>
            <a:r>
              <a:rPr lang="en-SG" dirty="0">
                <a:latin typeface="Cambria" panose="02040503050406030204" pitchFamily="18" charset="0"/>
              </a:rPr>
              <a:t>Reduces the solar heat gain into the </a:t>
            </a:r>
            <a:r>
              <a:rPr lang="en-SG" dirty="0" smtClean="0">
                <a:latin typeface="Cambria" panose="02040503050406030204" pitchFamily="18" charset="0"/>
              </a:rPr>
              <a:t>room </a:t>
            </a:r>
            <a:r>
              <a:rPr lang="en-SG" dirty="0">
                <a:latin typeface="Cambria" panose="02040503050406030204" pitchFamily="18" charset="0"/>
              </a:rPr>
              <a:t>and improves the thermal comfort for occupants near the windows / openings. Horizontal overhangs can also act to prevent rain from entering the windows, thus high level windows can be left open to allow the cool air into the room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3135346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04513" y="3471598"/>
            <a:ext cx="6578221" cy="1856096"/>
          </a:xfrm>
          <a:prstGeom prst="rect">
            <a:avLst/>
          </a:prstGeom>
        </p:spPr>
      </p:pic>
      <p:sp>
        <p:nvSpPr>
          <p:cNvPr id="2" name="Title 1"/>
          <p:cNvSpPr>
            <a:spLocks noGrp="1"/>
          </p:cNvSpPr>
          <p:nvPr>
            <p:ph type="title"/>
          </p:nvPr>
        </p:nvSpPr>
        <p:spPr>
          <a:xfrm>
            <a:off x="360528" y="88460"/>
            <a:ext cx="10515600" cy="1325563"/>
          </a:xfrm>
        </p:spPr>
        <p:txBody>
          <a:bodyPr/>
          <a:lstStyle/>
          <a:p>
            <a:r>
              <a:rPr lang="en-GB" dirty="0" smtClean="0">
                <a:latin typeface="Cambria" panose="02040503050406030204" pitchFamily="18" charset="0"/>
              </a:rPr>
              <a:t>Shading Devices</a:t>
            </a:r>
            <a:endParaRPr lang="en-SG" dirty="0">
              <a:latin typeface="Cambria" panose="020405030504060302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67569" y="181219"/>
            <a:ext cx="5636526" cy="195163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1974" y="3120432"/>
            <a:ext cx="2478206" cy="3434705"/>
          </a:xfrm>
          <a:prstGeom prst="rect">
            <a:avLst/>
          </a:prstGeom>
        </p:spPr>
      </p:pic>
      <p:sp>
        <p:nvSpPr>
          <p:cNvPr id="3" name="Content Placeholder 2"/>
          <p:cNvSpPr>
            <a:spLocks noGrp="1"/>
          </p:cNvSpPr>
          <p:nvPr>
            <p:ph idx="1"/>
          </p:nvPr>
        </p:nvSpPr>
        <p:spPr>
          <a:xfrm>
            <a:off x="360528" y="1245690"/>
            <a:ext cx="4566313" cy="5032375"/>
          </a:xfrm>
        </p:spPr>
        <p:txBody>
          <a:bodyPr>
            <a:normAutofit/>
          </a:bodyPr>
          <a:lstStyle/>
          <a:p>
            <a:pPr marL="0" indent="0" algn="just">
              <a:spcBef>
                <a:spcPts val="600"/>
              </a:spcBef>
              <a:spcAft>
                <a:spcPts val="600"/>
              </a:spcAft>
              <a:buNone/>
            </a:pPr>
            <a:r>
              <a:rPr lang="en-SG" sz="1800" dirty="0" smtClean="0">
                <a:latin typeface="Cambria" panose="02040503050406030204" pitchFamily="18" charset="0"/>
              </a:rPr>
              <a:t>Shading devices are used to reduce the direct solar radiation from any opening or glazed area. This is one of the most effective ways of reducing the heat gain through the façade after the orientation and amount of glazing has been optimised. </a:t>
            </a:r>
          </a:p>
          <a:p>
            <a:pPr marL="0" indent="0" algn="just">
              <a:spcBef>
                <a:spcPts val="600"/>
              </a:spcBef>
              <a:spcAft>
                <a:spcPts val="600"/>
              </a:spcAft>
              <a:buNone/>
            </a:pPr>
            <a:endParaRPr lang="en-SG" sz="1800" dirty="0">
              <a:latin typeface="Cambria" panose="02040503050406030204" pitchFamily="18" charset="0"/>
            </a:endParaRPr>
          </a:p>
        </p:txBody>
      </p:sp>
      <p:sp>
        <p:nvSpPr>
          <p:cNvPr id="8" name="Content Placeholder 2"/>
          <p:cNvSpPr txBox="1">
            <a:spLocks/>
          </p:cNvSpPr>
          <p:nvPr/>
        </p:nvSpPr>
        <p:spPr>
          <a:xfrm>
            <a:off x="838200" y="4575805"/>
            <a:ext cx="1013557"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Window</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9" name="Content Placeholder 2"/>
          <p:cNvSpPr txBox="1">
            <a:spLocks/>
          </p:cNvSpPr>
          <p:nvPr/>
        </p:nvSpPr>
        <p:spPr>
          <a:xfrm>
            <a:off x="1637733" y="3195901"/>
            <a:ext cx="1314547"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Projection</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0" name="Content Placeholder 2"/>
          <p:cNvSpPr txBox="1">
            <a:spLocks/>
          </p:cNvSpPr>
          <p:nvPr/>
        </p:nvSpPr>
        <p:spPr>
          <a:xfrm>
            <a:off x="3220156" y="3499899"/>
            <a:ext cx="1109807"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Sun’s ray</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1" name="Content Placeholder 2"/>
          <p:cNvSpPr txBox="1">
            <a:spLocks/>
          </p:cNvSpPr>
          <p:nvPr/>
        </p:nvSpPr>
        <p:spPr>
          <a:xfrm>
            <a:off x="1956957" y="4190473"/>
            <a:ext cx="1109807" cy="52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800" dirty="0" smtClean="0">
                <a:latin typeface="Cambria" panose="02040503050406030204" pitchFamily="18" charset="0"/>
              </a:rPr>
              <a:t>Shade</a:t>
            </a:r>
            <a:endParaRPr lang="en-SG" sz="1800" dirty="0">
              <a:latin typeface="Cambria" panose="02040503050406030204" pitchFamily="18" charset="0"/>
            </a:endParaRPr>
          </a:p>
        </p:txBody>
      </p:sp>
      <p:sp>
        <p:nvSpPr>
          <p:cNvPr id="12" name="Content Placeholder 2"/>
          <p:cNvSpPr txBox="1">
            <a:spLocks/>
          </p:cNvSpPr>
          <p:nvPr/>
        </p:nvSpPr>
        <p:spPr>
          <a:xfrm>
            <a:off x="5967569" y="2101816"/>
            <a:ext cx="2109243" cy="11078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Horizontal Overhang:</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Effective in Singapore due to high sun angle. Apply to North &amp; South Facades</a:t>
            </a:r>
            <a:r>
              <a:rPr lang="en-GB" sz="1600" dirty="0" smtClean="0">
                <a:latin typeface="Cambria" panose="02040503050406030204" pitchFamily="18" charset="0"/>
              </a:rPr>
              <a:t> </a:t>
            </a: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3" name="Content Placeholder 2"/>
          <p:cNvSpPr txBox="1">
            <a:spLocks/>
          </p:cNvSpPr>
          <p:nvPr/>
        </p:nvSpPr>
        <p:spPr>
          <a:xfrm>
            <a:off x="8108945" y="2132849"/>
            <a:ext cx="1949455" cy="11078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Vertical Sun-screen:</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Effective for East &amp; West Facades, issues for daylight &amp; views</a:t>
            </a:r>
            <a:endParaRPr lang="en-GB" sz="1600" dirty="0" smtClean="0">
              <a:latin typeface="Cambria" panose="02040503050406030204" pitchFamily="18" charset="0"/>
            </a:endParaRP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4" name="Content Placeholder 2"/>
          <p:cNvSpPr txBox="1">
            <a:spLocks/>
          </p:cNvSpPr>
          <p:nvPr/>
        </p:nvSpPr>
        <p:spPr>
          <a:xfrm>
            <a:off x="10090533" y="2132849"/>
            <a:ext cx="2001383" cy="110780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Horizontal &amp; Vertical Overhang:</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Effective for North East, North West, South East and South West windows</a:t>
            </a:r>
            <a:endParaRPr lang="en-GB" sz="1600" dirty="0" smtClean="0">
              <a:latin typeface="Cambria" panose="02040503050406030204" pitchFamily="18" charset="0"/>
            </a:endParaRP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5" name="Content Placeholder 2"/>
          <p:cNvSpPr txBox="1">
            <a:spLocks/>
          </p:cNvSpPr>
          <p:nvPr/>
        </p:nvSpPr>
        <p:spPr>
          <a:xfrm>
            <a:off x="4912947" y="5327694"/>
            <a:ext cx="2109243" cy="13387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External Blind:</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Adaptive for personal use. External use thus blocks radiation when needed. Can be opened for views &amp; daylight</a:t>
            </a:r>
            <a:endParaRPr lang="en-GB" sz="1600" dirty="0" smtClean="0">
              <a:latin typeface="Cambria" panose="02040503050406030204" pitchFamily="18" charset="0"/>
            </a:endParaRPr>
          </a:p>
          <a:p>
            <a:pPr marL="0" indent="0" algn="just">
              <a:spcBef>
                <a:spcPts val="600"/>
              </a:spcBef>
              <a:spcAft>
                <a:spcPts val="600"/>
              </a:spcAft>
              <a:buFont typeface="Arial" panose="020B0604020202020204" pitchFamily="34" charset="0"/>
              <a:buNone/>
            </a:pPr>
            <a:endParaRPr lang="en-SG" sz="1800" dirty="0">
              <a:latin typeface="Cambria" panose="02040503050406030204" pitchFamily="18" charset="0"/>
            </a:endParaRPr>
          </a:p>
        </p:txBody>
      </p:sp>
      <p:sp>
        <p:nvSpPr>
          <p:cNvPr id="16" name="Content Placeholder 2"/>
          <p:cNvSpPr txBox="1">
            <a:spLocks/>
          </p:cNvSpPr>
          <p:nvPr/>
        </p:nvSpPr>
        <p:spPr>
          <a:xfrm>
            <a:off x="7292989" y="5336438"/>
            <a:ext cx="1252653" cy="1338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Awning:</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Adaptive for personal use. </a:t>
            </a:r>
            <a:endParaRPr lang="en-SG" sz="1800" dirty="0">
              <a:latin typeface="Cambria" panose="02040503050406030204" pitchFamily="18" charset="0"/>
            </a:endParaRPr>
          </a:p>
        </p:txBody>
      </p:sp>
      <p:sp>
        <p:nvSpPr>
          <p:cNvPr id="17" name="Content Placeholder 2"/>
          <p:cNvSpPr txBox="1">
            <a:spLocks/>
          </p:cNvSpPr>
          <p:nvPr/>
        </p:nvSpPr>
        <p:spPr>
          <a:xfrm>
            <a:off x="10640991" y="5291656"/>
            <a:ext cx="1551009" cy="1338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Vertical Fins</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Effectiveness based on projection length and frequency</a:t>
            </a:r>
            <a:endParaRPr lang="en-SG" sz="1800" dirty="0">
              <a:latin typeface="Cambria" panose="02040503050406030204" pitchFamily="18" charset="0"/>
            </a:endParaRPr>
          </a:p>
        </p:txBody>
      </p:sp>
      <p:sp>
        <p:nvSpPr>
          <p:cNvPr id="18" name="Content Placeholder 2"/>
          <p:cNvSpPr txBox="1">
            <a:spLocks/>
          </p:cNvSpPr>
          <p:nvPr/>
        </p:nvSpPr>
        <p:spPr>
          <a:xfrm>
            <a:off x="8816441" y="5255617"/>
            <a:ext cx="1480209" cy="1338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Font typeface="Arial" panose="020B0604020202020204" pitchFamily="34" charset="0"/>
              <a:buNone/>
            </a:pPr>
            <a:r>
              <a:rPr lang="en-GB" sz="1600" dirty="0" smtClean="0">
                <a:latin typeface="Cambria" panose="02040503050406030204" pitchFamily="18" charset="0"/>
              </a:rPr>
              <a:t>Shutters:</a:t>
            </a:r>
          </a:p>
          <a:p>
            <a:pPr marL="0" indent="0" algn="just">
              <a:spcBef>
                <a:spcPts val="600"/>
              </a:spcBef>
              <a:spcAft>
                <a:spcPts val="600"/>
              </a:spcAft>
              <a:buFont typeface="Arial" panose="020B0604020202020204" pitchFamily="34" charset="0"/>
              <a:buNone/>
            </a:pPr>
            <a:r>
              <a:rPr lang="en-GB" sz="1400" dirty="0" smtClean="0">
                <a:latin typeface="Cambria" panose="02040503050406030204" pitchFamily="18" charset="0"/>
              </a:rPr>
              <a:t>Adaptive for personal use. Act like a solid wall when closed.</a:t>
            </a:r>
            <a:endParaRPr lang="en-SG" sz="1800" dirty="0">
              <a:latin typeface="Cambria" panose="02040503050406030204" pitchFamily="18" charset="0"/>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656096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Insulation</a:t>
            </a:r>
            <a:endParaRPr lang="en-SG" dirty="0">
              <a:latin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412" y="1544320"/>
            <a:ext cx="10552176" cy="51663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4238816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Lessons 2 &amp; 3 - Outcomes</a:t>
            </a:r>
            <a:endParaRPr lang="en-SG" dirty="0">
              <a:latin typeface="Cambria" panose="02040503050406030204" pitchFamily="18" charset="0"/>
            </a:endParaRPr>
          </a:p>
        </p:txBody>
      </p:sp>
      <p:sp>
        <p:nvSpPr>
          <p:cNvPr id="3" name="Content Placeholder 2"/>
          <p:cNvSpPr>
            <a:spLocks noGrp="1"/>
          </p:cNvSpPr>
          <p:nvPr>
            <p:ph idx="1"/>
          </p:nvPr>
        </p:nvSpPr>
        <p:spPr>
          <a:xfrm>
            <a:off x="838200" y="1825625"/>
            <a:ext cx="5930900" cy="4351338"/>
          </a:xfrm>
        </p:spPr>
        <p:txBody>
          <a:bodyPr>
            <a:normAutofit/>
          </a:bodyPr>
          <a:lstStyle/>
          <a:p>
            <a:pPr algn="just">
              <a:spcBef>
                <a:spcPts val="600"/>
              </a:spcBef>
              <a:spcAft>
                <a:spcPts val="600"/>
              </a:spcAft>
            </a:pPr>
            <a:r>
              <a:rPr lang="en-SG" sz="1800" dirty="0" smtClean="0">
                <a:latin typeface="Cambria" panose="02040503050406030204" pitchFamily="18" charset="0"/>
              </a:rPr>
              <a:t>To </a:t>
            </a:r>
            <a:r>
              <a:rPr lang="en-SG" sz="1800" dirty="0">
                <a:latin typeface="Cambria" panose="02040503050406030204" pitchFamily="18" charset="0"/>
              </a:rPr>
              <a:t>know what is meant by building orientation and what works best for Singapore and the tropical region, based on the sun path and how this relates to building shading and design. </a:t>
            </a:r>
          </a:p>
          <a:p>
            <a:pPr algn="just">
              <a:spcBef>
                <a:spcPts val="600"/>
              </a:spcBef>
              <a:spcAft>
                <a:spcPts val="600"/>
              </a:spcAft>
            </a:pPr>
            <a:r>
              <a:rPr lang="en-SG" sz="1800" dirty="0" smtClean="0">
                <a:latin typeface="Cambria" panose="02040503050406030204" pitchFamily="18" charset="0"/>
              </a:rPr>
              <a:t>For </a:t>
            </a:r>
            <a:r>
              <a:rPr lang="en-SG" sz="1800" dirty="0">
                <a:latin typeface="Cambria" panose="02040503050406030204" pitchFamily="18" charset="0"/>
              </a:rPr>
              <a:t>students to understand the concept of thermal comfort in terms of what makes one comfortable and how the human body achieves this. This would be related to building use and design.</a:t>
            </a:r>
          </a:p>
        </p:txBody>
      </p:sp>
      <p:pic>
        <p:nvPicPr>
          <p:cNvPr id="4" name="Picture 1" descr="C:\Users\bca_towell\Pictures\6 Dakota Cres. 07-16\P1040259.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278079" y="1690688"/>
            <a:ext cx="3075721" cy="4182979"/>
          </a:xfrm>
          <a:prstGeom prst="rect">
            <a:avLst/>
          </a:prstGeom>
          <a:noFill/>
          <a:ln w="9525">
            <a:noFill/>
            <a:miter lim="800000"/>
            <a:headEnd/>
            <a:tailEnd/>
          </a:ln>
        </p:spPr>
      </p:pic>
      <p:sp>
        <p:nvSpPr>
          <p:cNvPr id="5" name="TextBox 4"/>
          <p:cNvSpPr txBox="1"/>
          <p:nvPr/>
        </p:nvSpPr>
        <p:spPr>
          <a:xfrm>
            <a:off x="9982200" y="5873667"/>
            <a:ext cx="1676400" cy="246221"/>
          </a:xfrm>
          <a:prstGeom prst="rect">
            <a:avLst/>
          </a:prstGeom>
          <a:noFill/>
        </p:spPr>
        <p:txBody>
          <a:bodyPr wrap="square" rtlCol="0">
            <a:spAutoFit/>
          </a:bodyPr>
          <a:lstStyle/>
          <a:p>
            <a:r>
              <a:rPr lang="en-GB" sz="1000" dirty="0" smtClean="0">
                <a:latin typeface="Cambria" panose="02040503050406030204" pitchFamily="18" charset="0"/>
              </a:rPr>
              <a:t>Benjamin Towell (2011)</a:t>
            </a:r>
            <a:endParaRPr lang="en-SG" sz="1000" dirty="0">
              <a:latin typeface="Cambria" panose="020405030504060302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265586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Insulation</a:t>
            </a:r>
            <a:endParaRPr lang="en-SG" dirty="0">
              <a:latin typeface="Cambria" panose="020405030504060302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1010412" y="1544320"/>
            <a:ext cx="10552176" cy="5166360"/>
          </a:xfrm>
          <a:prstGeom prst="rect">
            <a:avLst/>
          </a:prstGeom>
        </p:spPr>
      </p:pic>
      <p:sp>
        <p:nvSpPr>
          <p:cNvPr id="5" name="Rectangle 4"/>
          <p:cNvSpPr/>
          <p:nvPr/>
        </p:nvSpPr>
        <p:spPr>
          <a:xfrm>
            <a:off x="987756" y="3037971"/>
            <a:ext cx="10216487" cy="1089529"/>
          </a:xfrm>
          <a:prstGeom prst="rect">
            <a:avLst/>
          </a:prstGeom>
          <a:solidFill>
            <a:srgbClr val="F8F8F8">
              <a:alpha val="44706"/>
            </a:srgbClr>
          </a:solidFill>
        </p:spPr>
        <p:txBody>
          <a:bodyPr wrap="square">
            <a:spAutoFit/>
          </a:bodyPr>
          <a:lstStyle/>
          <a:p>
            <a:pPr>
              <a:lnSpc>
                <a:spcPct val="90000"/>
              </a:lnSpc>
              <a:spcBef>
                <a:spcPts val="600"/>
              </a:spcBef>
              <a:spcAft>
                <a:spcPts val="600"/>
              </a:spcAft>
            </a:pPr>
            <a:r>
              <a:rPr lang="en-SG" dirty="0">
                <a:latin typeface="Cambria" panose="02040503050406030204" pitchFamily="18" charset="0"/>
              </a:rPr>
              <a:t>Thermal properties of the facade &amp; Roof. Reduce the transmitted heat from the facade through the use of insulation on the external face to reduce the thermal transmission through the façade. The use of Cool Paints on exposed east and west facades can be considered to reduce the heat absorbed by the façade.</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3615816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Roof</a:t>
            </a:r>
            <a:endParaRPr lang="en-SG"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512" y="1690688"/>
            <a:ext cx="10552176" cy="516636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4293298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Roof</a:t>
            </a:r>
            <a:endParaRPr lang="en-SG" dirty="0">
              <a:latin typeface="Cambria" panose="0204050305040603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1048512" y="1690688"/>
            <a:ext cx="10552176" cy="5166360"/>
          </a:xfrm>
          <a:prstGeom prst="rect">
            <a:avLst/>
          </a:prstGeom>
        </p:spPr>
      </p:pic>
      <p:sp>
        <p:nvSpPr>
          <p:cNvPr id="4" name="Rectangle 3"/>
          <p:cNvSpPr/>
          <p:nvPr/>
        </p:nvSpPr>
        <p:spPr>
          <a:xfrm>
            <a:off x="1048512" y="3433638"/>
            <a:ext cx="10216487" cy="840230"/>
          </a:xfrm>
          <a:prstGeom prst="rect">
            <a:avLst/>
          </a:prstGeom>
          <a:solidFill>
            <a:srgbClr val="F8F8F8">
              <a:alpha val="44706"/>
            </a:srgbClr>
          </a:solidFill>
        </p:spPr>
        <p:txBody>
          <a:bodyPr wrap="square">
            <a:spAutoFit/>
          </a:bodyPr>
          <a:lstStyle/>
          <a:p>
            <a:pPr>
              <a:lnSpc>
                <a:spcPct val="90000"/>
              </a:lnSpc>
              <a:spcBef>
                <a:spcPts val="600"/>
              </a:spcBef>
              <a:spcAft>
                <a:spcPts val="600"/>
              </a:spcAft>
            </a:pPr>
            <a:r>
              <a:rPr lang="en-SG" dirty="0">
                <a:latin typeface="Cambria" panose="02040503050406030204" pitchFamily="18" charset="0"/>
              </a:rPr>
              <a:t>Overhang – acts as a shading device – protects the façade from solar heat gains during the middle of the day. Use of Green Roof or insulation or Shading strategies (such as the use of PV panels, or indeed a 2nd layer with an air gap) to reduce the heat gain into the school.</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220718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Re-Cap</a:t>
            </a:r>
            <a:endParaRPr lang="en-SG" dirty="0">
              <a:latin typeface="Cambria" panose="02040503050406030204" pitchFamily="18" charset="0"/>
            </a:endParaRPr>
          </a:p>
        </p:txBody>
      </p:sp>
      <p:sp>
        <p:nvSpPr>
          <p:cNvPr id="3" name="Content Placeholder 2"/>
          <p:cNvSpPr>
            <a:spLocks noGrp="1"/>
          </p:cNvSpPr>
          <p:nvPr>
            <p:ph idx="1"/>
          </p:nvPr>
        </p:nvSpPr>
        <p:spPr>
          <a:xfrm>
            <a:off x="838200" y="1825625"/>
            <a:ext cx="5854700" cy="4351338"/>
          </a:xfrm>
        </p:spPr>
        <p:txBody>
          <a:bodyPr>
            <a:normAutofit lnSpcReduction="10000"/>
          </a:bodyPr>
          <a:lstStyle/>
          <a:p>
            <a:pPr marL="0" indent="0" algn="just">
              <a:spcBef>
                <a:spcPts val="600"/>
              </a:spcBef>
              <a:spcAft>
                <a:spcPts val="600"/>
              </a:spcAft>
              <a:buNone/>
            </a:pPr>
            <a:r>
              <a:rPr lang="en-SG" sz="2000" b="1" dirty="0" smtClean="0">
                <a:latin typeface="Cambria" panose="02040503050406030204" pitchFamily="18" charset="0"/>
              </a:rPr>
              <a:t>Tropical climate:</a:t>
            </a:r>
          </a:p>
          <a:p>
            <a:pPr algn="just">
              <a:spcBef>
                <a:spcPts val="600"/>
              </a:spcBef>
              <a:spcAft>
                <a:spcPts val="600"/>
              </a:spcAft>
            </a:pPr>
            <a:r>
              <a:rPr lang="en-GB" sz="1800" dirty="0" smtClean="0">
                <a:latin typeface="Cambria" panose="02040503050406030204" pitchFamily="18" charset="0"/>
              </a:rPr>
              <a:t>High temperatures throughout the year, high humidity and high rainfall.</a:t>
            </a:r>
          </a:p>
          <a:p>
            <a:pPr marL="0" indent="0" algn="just">
              <a:spcBef>
                <a:spcPts val="600"/>
              </a:spcBef>
              <a:spcAft>
                <a:spcPts val="600"/>
              </a:spcAft>
              <a:buNone/>
            </a:pPr>
            <a:r>
              <a:rPr lang="en-GB" sz="2000" b="1" dirty="0" smtClean="0">
                <a:latin typeface="Cambria" panose="02040503050406030204" pitchFamily="18" charset="0"/>
              </a:rPr>
              <a:t>Why sustainability:</a:t>
            </a:r>
          </a:p>
          <a:p>
            <a:pPr marL="0" indent="0" algn="just">
              <a:spcBef>
                <a:spcPts val="600"/>
              </a:spcBef>
              <a:spcAft>
                <a:spcPts val="600"/>
              </a:spcAft>
              <a:buNone/>
            </a:pPr>
            <a:r>
              <a:rPr lang="en-GB" sz="1800" dirty="0" smtClean="0">
                <a:latin typeface="Cambria" panose="02040503050406030204" pitchFamily="18" charset="0"/>
              </a:rPr>
              <a:t>The effects of Climate change will lead to:</a:t>
            </a:r>
          </a:p>
          <a:p>
            <a:pPr algn="just">
              <a:spcBef>
                <a:spcPts val="600"/>
              </a:spcBef>
              <a:spcAft>
                <a:spcPts val="600"/>
              </a:spcAft>
            </a:pPr>
            <a:r>
              <a:rPr lang="en-SG" sz="1800" dirty="0" smtClean="0">
                <a:latin typeface="Cambria" panose="02040503050406030204" pitchFamily="18" charset="0"/>
              </a:rPr>
              <a:t>adverse </a:t>
            </a:r>
            <a:r>
              <a:rPr lang="en-SG" sz="1800" dirty="0">
                <a:latin typeface="Cambria" panose="02040503050406030204" pitchFamily="18" charset="0"/>
              </a:rPr>
              <a:t>effects on ecosystems and particularly agriculture</a:t>
            </a:r>
          </a:p>
          <a:p>
            <a:pPr algn="just">
              <a:spcBef>
                <a:spcPts val="600"/>
              </a:spcBef>
              <a:spcAft>
                <a:spcPts val="600"/>
              </a:spcAft>
            </a:pPr>
            <a:r>
              <a:rPr lang="en-SG" sz="1800" dirty="0" smtClean="0">
                <a:latin typeface="Cambria" panose="02040503050406030204" pitchFamily="18" charset="0"/>
              </a:rPr>
              <a:t>changing </a:t>
            </a:r>
            <a:r>
              <a:rPr lang="en-SG" sz="1800" dirty="0">
                <a:latin typeface="Cambria" panose="02040503050406030204" pitchFamily="18" charset="0"/>
              </a:rPr>
              <a:t>patterns of weather and increased storminess</a:t>
            </a:r>
          </a:p>
          <a:p>
            <a:pPr algn="just">
              <a:spcBef>
                <a:spcPts val="600"/>
              </a:spcBef>
              <a:spcAft>
                <a:spcPts val="600"/>
              </a:spcAft>
            </a:pPr>
            <a:r>
              <a:rPr lang="en-SG" sz="1800" dirty="0" smtClean="0">
                <a:latin typeface="Cambria" panose="02040503050406030204" pitchFamily="18" charset="0"/>
              </a:rPr>
              <a:t>increased </a:t>
            </a:r>
            <a:r>
              <a:rPr lang="en-SG" sz="1800" dirty="0">
                <a:latin typeface="Cambria" panose="02040503050406030204" pitchFamily="18" charset="0"/>
              </a:rPr>
              <a:t>demand for water</a:t>
            </a:r>
          </a:p>
          <a:p>
            <a:pPr algn="just">
              <a:spcBef>
                <a:spcPts val="600"/>
              </a:spcBef>
              <a:spcAft>
                <a:spcPts val="600"/>
              </a:spcAft>
            </a:pPr>
            <a:r>
              <a:rPr lang="en-SG" sz="1800" dirty="0" smtClean="0">
                <a:latin typeface="Cambria" panose="02040503050406030204" pitchFamily="18" charset="0"/>
              </a:rPr>
              <a:t>more </a:t>
            </a:r>
            <a:r>
              <a:rPr lang="en-SG" sz="1800" dirty="0">
                <a:latin typeface="Cambria" panose="02040503050406030204" pitchFamily="18" charset="0"/>
              </a:rPr>
              <a:t>extreme climatic conditions, drought and floods</a:t>
            </a:r>
          </a:p>
          <a:p>
            <a:pPr algn="just">
              <a:spcBef>
                <a:spcPts val="600"/>
              </a:spcBef>
              <a:spcAft>
                <a:spcPts val="600"/>
              </a:spcAft>
            </a:pPr>
            <a:r>
              <a:rPr lang="en-SG" sz="1800" dirty="0" smtClean="0">
                <a:latin typeface="Cambria" panose="02040503050406030204" pitchFamily="18" charset="0"/>
              </a:rPr>
              <a:t>rising </a:t>
            </a:r>
            <a:r>
              <a:rPr lang="en-SG" sz="1800" dirty="0">
                <a:latin typeface="Cambria" panose="02040503050406030204" pitchFamily="18" charset="0"/>
              </a:rPr>
              <a:t>sea levels and flooding of low lying regions</a:t>
            </a:r>
          </a:p>
          <a:p>
            <a:pPr algn="just">
              <a:spcBef>
                <a:spcPts val="600"/>
              </a:spcBef>
              <a:spcAft>
                <a:spcPts val="600"/>
              </a:spcAft>
            </a:pPr>
            <a:r>
              <a:rPr lang="en-SG" sz="1800" dirty="0" smtClean="0">
                <a:latin typeface="Cambria" panose="02040503050406030204" pitchFamily="18" charset="0"/>
              </a:rPr>
              <a:t>huge </a:t>
            </a:r>
            <a:r>
              <a:rPr lang="en-SG" sz="1800" dirty="0">
                <a:latin typeface="Cambria" panose="02040503050406030204" pitchFamily="18" charset="0"/>
              </a:rPr>
              <a:t>population displacement and refugee problem</a:t>
            </a:r>
          </a:p>
          <a:p>
            <a:pPr marL="0" indent="0" algn="just">
              <a:spcBef>
                <a:spcPts val="600"/>
              </a:spcBef>
              <a:spcAft>
                <a:spcPts val="600"/>
              </a:spcAft>
              <a:buNone/>
            </a:pPr>
            <a:endParaRPr lang="en-GB" sz="1800" dirty="0" smtClean="0">
              <a:latin typeface="Cambria" panose="02040503050406030204" pitchFamily="18" charset="0"/>
            </a:endParaRPr>
          </a:p>
          <a:p>
            <a:pPr algn="just">
              <a:spcBef>
                <a:spcPts val="600"/>
              </a:spcBef>
              <a:spcAft>
                <a:spcPts val="600"/>
              </a:spcAft>
            </a:pPr>
            <a:endParaRPr lang="en-SG" sz="1800" dirty="0" smtClean="0">
              <a:latin typeface="Cambria" panose="02040503050406030204" pitchFamily="18" charset="0"/>
            </a:endParaRPr>
          </a:p>
          <a:p>
            <a:pPr algn="just">
              <a:spcBef>
                <a:spcPts val="600"/>
              </a:spcBef>
              <a:spcAft>
                <a:spcPts val="600"/>
              </a:spcAft>
            </a:pPr>
            <a:endParaRPr lang="en-SG" sz="1800" dirty="0">
              <a:latin typeface="Cambria" panose="02040503050406030204" pitchFamily="18" charset="0"/>
            </a:endParaRPr>
          </a:p>
        </p:txBody>
      </p:sp>
      <p:pic>
        <p:nvPicPr>
          <p:cNvPr id="4" name="Picture 3" descr="G:\xx_backup\M.Arch\RIBA PART II Yr 1\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7116536" y="1163134"/>
            <a:ext cx="4924835" cy="459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82200" y="5873667"/>
            <a:ext cx="1676400" cy="246221"/>
          </a:xfrm>
          <a:prstGeom prst="rect">
            <a:avLst/>
          </a:prstGeom>
          <a:noFill/>
        </p:spPr>
        <p:txBody>
          <a:bodyPr wrap="square" rtlCol="0">
            <a:spAutoFit/>
          </a:bodyPr>
          <a:lstStyle/>
          <a:p>
            <a:r>
              <a:rPr lang="en-GB" sz="1000" dirty="0" smtClean="0">
                <a:latin typeface="Cambria" panose="02040503050406030204" pitchFamily="18" charset="0"/>
              </a:rPr>
              <a:t>Benjamin Towell (2011)</a:t>
            </a:r>
            <a:endParaRPr lang="en-SG" sz="1000" dirty="0">
              <a:latin typeface="Cambria" panose="020405030504060302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289822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Climate &amp; Building Considerations</a:t>
            </a:r>
            <a:endParaRPr lang="en-SG" dirty="0">
              <a:latin typeface="Cambria" panose="02040503050406030204" pitchFamily="18" charset="0"/>
            </a:endParaRPr>
          </a:p>
        </p:txBody>
      </p:sp>
      <p:sp>
        <p:nvSpPr>
          <p:cNvPr id="3" name="Content Placeholder 2"/>
          <p:cNvSpPr>
            <a:spLocks noGrp="1"/>
          </p:cNvSpPr>
          <p:nvPr>
            <p:ph idx="1"/>
          </p:nvPr>
        </p:nvSpPr>
        <p:spPr>
          <a:xfrm>
            <a:off x="838200" y="1825624"/>
            <a:ext cx="5930900" cy="5032375"/>
          </a:xfrm>
        </p:spPr>
        <p:txBody>
          <a:bodyPr>
            <a:normAutofit/>
          </a:bodyPr>
          <a:lstStyle/>
          <a:p>
            <a:pPr marL="0" indent="0" algn="just">
              <a:spcBef>
                <a:spcPts val="600"/>
              </a:spcBef>
              <a:spcAft>
                <a:spcPts val="600"/>
              </a:spcAft>
              <a:buNone/>
            </a:pPr>
            <a:r>
              <a:rPr lang="en-GB" sz="1800" dirty="0" smtClean="0">
                <a:latin typeface="Cambria" panose="02040503050406030204" pitchFamily="18" charset="0"/>
              </a:rPr>
              <a:t>Basic principles of climatic building design applied to each climate zone are based upon:</a:t>
            </a:r>
          </a:p>
          <a:p>
            <a:pPr algn="just">
              <a:spcBef>
                <a:spcPts val="600"/>
              </a:spcBef>
              <a:spcAft>
                <a:spcPts val="600"/>
              </a:spcAft>
            </a:pPr>
            <a:r>
              <a:rPr lang="en-GB" sz="1800" b="1" dirty="0" smtClean="0">
                <a:latin typeface="Cambria" panose="02040503050406030204" pitchFamily="18" charset="0"/>
              </a:rPr>
              <a:t>Solar orientation </a:t>
            </a:r>
            <a:r>
              <a:rPr lang="en-GB" sz="1800" dirty="0" smtClean="0">
                <a:latin typeface="Cambria" panose="02040503050406030204" pitchFamily="18" charset="0"/>
              </a:rPr>
              <a:t>– the need to exclude or admit solar radiation for cooling or heating</a:t>
            </a:r>
          </a:p>
          <a:p>
            <a:pPr algn="just">
              <a:spcBef>
                <a:spcPts val="600"/>
              </a:spcBef>
              <a:spcAft>
                <a:spcPts val="600"/>
              </a:spcAft>
            </a:pPr>
            <a:r>
              <a:rPr lang="en-GB" sz="1800" dirty="0" smtClean="0">
                <a:latin typeface="Cambria" panose="02040503050406030204" pitchFamily="18" charset="0"/>
              </a:rPr>
              <a:t>Shelter or </a:t>
            </a:r>
            <a:r>
              <a:rPr lang="en-GB" sz="1800" b="1" dirty="0" smtClean="0">
                <a:latin typeface="Cambria" panose="02040503050406030204" pitchFamily="18" charset="0"/>
              </a:rPr>
              <a:t>Openness to prevailing winds </a:t>
            </a:r>
            <a:r>
              <a:rPr lang="en-GB" sz="1800" dirty="0" smtClean="0">
                <a:latin typeface="Cambria" panose="02040503050406030204" pitchFamily="18" charset="0"/>
              </a:rPr>
              <a:t>to aid heating or cooling</a:t>
            </a:r>
          </a:p>
          <a:p>
            <a:pPr algn="just">
              <a:spcBef>
                <a:spcPts val="600"/>
              </a:spcBef>
              <a:spcAft>
                <a:spcPts val="600"/>
              </a:spcAft>
            </a:pPr>
            <a:r>
              <a:rPr lang="en-GB" sz="1800" dirty="0" smtClean="0">
                <a:latin typeface="Cambria" panose="02040503050406030204" pitchFamily="18" charset="0"/>
              </a:rPr>
              <a:t>Thermal mass of construction which may slow down or speed up heat gains.</a:t>
            </a:r>
          </a:p>
          <a:p>
            <a:pPr algn="just">
              <a:spcBef>
                <a:spcPts val="600"/>
              </a:spcBef>
              <a:spcAft>
                <a:spcPts val="600"/>
              </a:spcAft>
            </a:pPr>
            <a:r>
              <a:rPr lang="en-GB" sz="1800" b="1" dirty="0" smtClean="0">
                <a:latin typeface="Cambria" panose="02040503050406030204" pitchFamily="18" charset="0"/>
              </a:rPr>
              <a:t>Design of openings</a:t>
            </a:r>
            <a:r>
              <a:rPr lang="en-GB" sz="1800" dirty="0" smtClean="0">
                <a:latin typeface="Cambria" panose="02040503050406030204" pitchFamily="18" charset="0"/>
              </a:rPr>
              <a:t> to encourage </a:t>
            </a:r>
            <a:r>
              <a:rPr lang="en-GB" sz="1600" i="1" dirty="0" smtClean="0">
                <a:latin typeface="Cambria" panose="02040503050406030204" pitchFamily="18" charset="0"/>
              </a:rPr>
              <a:t>(or discourage) </a:t>
            </a:r>
            <a:r>
              <a:rPr lang="en-GB" sz="1800" dirty="0" smtClean="0">
                <a:latin typeface="Cambria" panose="02040503050406030204" pitchFamily="18" charset="0"/>
              </a:rPr>
              <a:t>natural ventilation</a:t>
            </a:r>
          </a:p>
          <a:p>
            <a:pPr algn="just">
              <a:spcBef>
                <a:spcPts val="600"/>
              </a:spcBef>
              <a:spcAft>
                <a:spcPts val="600"/>
              </a:spcAft>
            </a:pPr>
            <a:r>
              <a:rPr lang="en-GB" sz="1800" dirty="0" smtClean="0">
                <a:latin typeface="Cambria" panose="02040503050406030204" pitchFamily="18" charset="0"/>
              </a:rPr>
              <a:t>Level of insulation to reduce heat gains or losses.</a:t>
            </a:r>
            <a:endParaRPr lang="en-SG" sz="1800" dirty="0" smtClean="0">
              <a:latin typeface="Cambria" panose="02040503050406030204" pitchFamily="18" charset="0"/>
            </a:endParaRPr>
          </a:p>
          <a:p>
            <a:pPr algn="just">
              <a:spcBef>
                <a:spcPts val="600"/>
              </a:spcBef>
              <a:spcAft>
                <a:spcPts val="600"/>
              </a:spcAft>
            </a:pPr>
            <a:endParaRPr lang="en-SG" sz="1800" dirty="0">
              <a:latin typeface="Cambria" panose="02040503050406030204" pitchFamily="18"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05252" y="1690688"/>
            <a:ext cx="4493047" cy="43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99600" y="6004348"/>
            <a:ext cx="2298699" cy="246221"/>
          </a:xfrm>
          <a:prstGeom prst="rect">
            <a:avLst/>
          </a:prstGeom>
          <a:noFill/>
        </p:spPr>
        <p:txBody>
          <a:bodyPr wrap="square" rtlCol="0">
            <a:spAutoFit/>
          </a:bodyPr>
          <a:lstStyle/>
          <a:p>
            <a:r>
              <a:rPr lang="en-GB" sz="1000" dirty="0" smtClean="0">
                <a:latin typeface="Cambria" panose="02040503050406030204" pitchFamily="18" charset="0"/>
              </a:rPr>
              <a:t>Singapore Improvement Trust (1957)</a:t>
            </a:r>
            <a:endParaRPr lang="en-SG" sz="1000" dirty="0">
              <a:latin typeface="Cambria" panose="020405030504060302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711294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Approach to Green Buildings</a:t>
            </a:r>
            <a:endParaRPr lang="en-SG" dirty="0">
              <a:latin typeface="Cambria" panose="02040503050406030204" pitchFamily="18" charset="0"/>
            </a:endParaRPr>
          </a:p>
        </p:txBody>
      </p:sp>
      <p:sp>
        <p:nvSpPr>
          <p:cNvPr id="3" name="Content Placeholder 2"/>
          <p:cNvSpPr>
            <a:spLocks noGrp="1"/>
          </p:cNvSpPr>
          <p:nvPr>
            <p:ph idx="1"/>
          </p:nvPr>
        </p:nvSpPr>
        <p:spPr>
          <a:xfrm>
            <a:off x="838200" y="1825625"/>
            <a:ext cx="5181600" cy="4351338"/>
          </a:xfrm>
        </p:spPr>
        <p:txBody>
          <a:bodyPr>
            <a:normAutofit/>
          </a:bodyPr>
          <a:lstStyle/>
          <a:p>
            <a:pPr marL="0" indent="0" algn="just">
              <a:spcBef>
                <a:spcPts val="600"/>
              </a:spcBef>
              <a:spcAft>
                <a:spcPts val="600"/>
              </a:spcAft>
              <a:buNone/>
            </a:pPr>
            <a:r>
              <a:rPr lang="en-SG" sz="2000" b="1" dirty="0" smtClean="0">
                <a:latin typeface="Cambria" panose="02040503050406030204" pitchFamily="18" charset="0"/>
              </a:rPr>
              <a:t>1. Passive </a:t>
            </a:r>
            <a:r>
              <a:rPr lang="en-SG" sz="2000" b="1" dirty="0">
                <a:latin typeface="Cambria" panose="02040503050406030204" pitchFamily="18" charset="0"/>
              </a:rPr>
              <a:t>strategies (Climate positive) – to implement as a first priority!</a:t>
            </a:r>
          </a:p>
          <a:p>
            <a:pPr algn="just">
              <a:spcBef>
                <a:spcPts val="600"/>
              </a:spcBef>
              <a:spcAft>
                <a:spcPts val="600"/>
              </a:spcAft>
            </a:pPr>
            <a:r>
              <a:rPr lang="en-SG" sz="2000" dirty="0">
                <a:latin typeface="Cambria" panose="02040503050406030204" pitchFamily="18" charset="0"/>
              </a:rPr>
              <a:t>Natural Ventilation</a:t>
            </a:r>
          </a:p>
          <a:p>
            <a:pPr algn="just">
              <a:spcBef>
                <a:spcPts val="600"/>
              </a:spcBef>
              <a:spcAft>
                <a:spcPts val="600"/>
              </a:spcAft>
            </a:pPr>
            <a:r>
              <a:rPr lang="en-SG" sz="2000" dirty="0">
                <a:latin typeface="Cambria" panose="02040503050406030204" pitchFamily="18" charset="0"/>
              </a:rPr>
              <a:t>Behavioural changes</a:t>
            </a:r>
          </a:p>
          <a:p>
            <a:pPr algn="just">
              <a:spcBef>
                <a:spcPts val="600"/>
              </a:spcBef>
              <a:spcAft>
                <a:spcPts val="600"/>
              </a:spcAft>
            </a:pPr>
            <a:r>
              <a:rPr lang="en-SG" sz="2000" dirty="0">
                <a:latin typeface="Cambria" panose="02040503050406030204" pitchFamily="18" charset="0"/>
              </a:rPr>
              <a:t>Daylight</a:t>
            </a:r>
          </a:p>
          <a:p>
            <a:pPr algn="just">
              <a:spcBef>
                <a:spcPts val="600"/>
              </a:spcBef>
              <a:spcAft>
                <a:spcPts val="600"/>
              </a:spcAft>
            </a:pPr>
            <a:r>
              <a:rPr lang="en-SG" sz="2000" dirty="0">
                <a:latin typeface="Cambria" panose="02040503050406030204" pitchFamily="18" charset="0"/>
              </a:rPr>
              <a:t>Operation and regular maintenance </a:t>
            </a:r>
          </a:p>
          <a:p>
            <a:pPr marL="0" indent="0" algn="just">
              <a:spcBef>
                <a:spcPts val="600"/>
              </a:spcBef>
              <a:spcAft>
                <a:spcPts val="600"/>
              </a:spcAft>
              <a:buNone/>
            </a:pPr>
            <a:r>
              <a:rPr lang="en-SG" sz="2000" b="1" dirty="0" smtClean="0">
                <a:latin typeface="Cambria" panose="02040503050406030204" pitchFamily="18" charset="0"/>
              </a:rPr>
              <a:t>2. Active </a:t>
            </a:r>
            <a:r>
              <a:rPr lang="en-SG" sz="2000" b="1" dirty="0">
                <a:latin typeface="Cambria" panose="02040503050406030204" pitchFamily="18" charset="0"/>
              </a:rPr>
              <a:t>Systems – with high efficiency to support or supplement the </a:t>
            </a:r>
            <a:r>
              <a:rPr lang="en-SG" sz="2000" b="1" dirty="0" smtClean="0">
                <a:latin typeface="Cambria" panose="02040503050406030204" pitchFamily="18" charset="0"/>
              </a:rPr>
              <a:t>passive </a:t>
            </a:r>
            <a:r>
              <a:rPr lang="en-SG" sz="2000" b="1" dirty="0">
                <a:latin typeface="Cambria" panose="02040503050406030204" pitchFamily="18" charset="0"/>
              </a:rPr>
              <a:t>measures. </a:t>
            </a:r>
            <a:r>
              <a:rPr lang="en-SG" sz="2000" dirty="0" smtClean="0">
                <a:latin typeface="Cambria" panose="02040503050406030204" pitchFamily="18" charset="0"/>
              </a:rPr>
              <a:t>E.g. </a:t>
            </a:r>
            <a:r>
              <a:rPr lang="en-SG" sz="2000" dirty="0">
                <a:latin typeface="Cambria" panose="02040503050406030204" pitchFamily="18" charset="0"/>
              </a:rPr>
              <a:t>Energy efficient AC, lighting and low flow water fittings</a:t>
            </a:r>
          </a:p>
          <a:p>
            <a:pPr marL="0" indent="0" algn="just">
              <a:spcBef>
                <a:spcPts val="600"/>
              </a:spcBef>
              <a:spcAft>
                <a:spcPts val="600"/>
              </a:spcAft>
              <a:buNone/>
            </a:pPr>
            <a:r>
              <a:rPr lang="en-SG" sz="2000" b="1" dirty="0" smtClean="0">
                <a:latin typeface="Cambria" panose="02040503050406030204" pitchFamily="18" charset="0"/>
              </a:rPr>
              <a:t>3. Renewable </a:t>
            </a:r>
            <a:r>
              <a:rPr lang="en-SG" sz="2000" b="1" dirty="0">
                <a:latin typeface="Cambria" panose="02040503050406030204" pitchFamily="18" charset="0"/>
              </a:rPr>
              <a:t>Systems </a:t>
            </a:r>
            <a:endParaRPr lang="en-GB" sz="1800" dirty="0" smtClean="0">
              <a:latin typeface="Cambria" panose="02040503050406030204" pitchFamily="18" charset="0"/>
            </a:endParaRPr>
          </a:p>
          <a:p>
            <a:pPr algn="just">
              <a:spcBef>
                <a:spcPts val="600"/>
              </a:spcBef>
              <a:spcAft>
                <a:spcPts val="600"/>
              </a:spcAft>
            </a:pPr>
            <a:endParaRPr lang="en-SG" sz="1800" dirty="0" smtClean="0">
              <a:latin typeface="Cambria" panose="02040503050406030204" pitchFamily="18" charset="0"/>
            </a:endParaRPr>
          </a:p>
          <a:p>
            <a:pPr algn="just">
              <a:spcBef>
                <a:spcPts val="600"/>
              </a:spcBef>
              <a:spcAft>
                <a:spcPts val="600"/>
              </a:spcAft>
            </a:pPr>
            <a:endParaRPr lang="en-SG" sz="1800" dirty="0">
              <a:latin typeface="Cambria" panose="02040503050406030204" pitchFamily="18" charset="0"/>
            </a:endParaRPr>
          </a:p>
        </p:txBody>
      </p:sp>
      <p:pic>
        <p:nvPicPr>
          <p:cNvPr id="1026" name="Diagram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196" y="2108199"/>
            <a:ext cx="5197079"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1970757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xx_backup\M.Arch\Special Topics\Board Images reduced size\01_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732" y="1002562"/>
            <a:ext cx="9133332" cy="5855438"/>
          </a:xfrm>
          <a:prstGeom prst="rect">
            <a:avLst/>
          </a:prstGeom>
          <a:ln>
            <a:noFill/>
          </a:ln>
          <a:effectLst>
            <a:softEdge rad="112500"/>
          </a:effectLst>
        </p:spPr>
      </p:pic>
      <p:sp>
        <p:nvSpPr>
          <p:cNvPr id="7" name="Title 1"/>
          <p:cNvSpPr>
            <a:spLocks noGrp="1"/>
          </p:cNvSpPr>
          <p:nvPr>
            <p:ph type="title"/>
          </p:nvPr>
        </p:nvSpPr>
        <p:spPr>
          <a:xfrm>
            <a:off x="838200" y="146761"/>
            <a:ext cx="10515600" cy="1325563"/>
          </a:xfrm>
        </p:spPr>
        <p:txBody>
          <a:bodyPr/>
          <a:lstStyle/>
          <a:p>
            <a:r>
              <a:rPr lang="en-GB" dirty="0" smtClean="0">
                <a:latin typeface="Cambria" panose="02040503050406030204" pitchFamily="18" charset="0"/>
              </a:rPr>
              <a:t>Vernacular Features – Summary</a:t>
            </a:r>
            <a:endParaRPr lang="en-SG" dirty="0">
              <a:latin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1437540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Approach to Tropical buildings:</a:t>
            </a:r>
            <a:endParaRPr lang="en-SG" dirty="0">
              <a:latin typeface="Cambria" panose="02040503050406030204" pitchFamily="18" charset="0"/>
            </a:endParaRPr>
          </a:p>
        </p:txBody>
      </p:sp>
      <p:sp>
        <p:nvSpPr>
          <p:cNvPr id="3" name="Content Placeholder 2"/>
          <p:cNvSpPr>
            <a:spLocks noGrp="1"/>
          </p:cNvSpPr>
          <p:nvPr>
            <p:ph idx="1"/>
          </p:nvPr>
        </p:nvSpPr>
        <p:spPr>
          <a:xfrm>
            <a:off x="711200" y="1825624"/>
            <a:ext cx="7442200" cy="4651375"/>
          </a:xfrm>
        </p:spPr>
        <p:txBody>
          <a:bodyPr>
            <a:normAutofit fontScale="92500" lnSpcReduction="10000"/>
          </a:bodyPr>
          <a:lstStyle/>
          <a:p>
            <a:pPr marL="0" indent="0">
              <a:lnSpc>
                <a:spcPct val="120000"/>
              </a:lnSpc>
              <a:buNone/>
            </a:pPr>
            <a:r>
              <a:rPr lang="en-SG" sz="2100" dirty="0">
                <a:latin typeface="Cambria" panose="02040503050406030204" pitchFamily="18" charset="0"/>
              </a:rPr>
              <a:t>Aim is to reduce internal temperatures, maximise ventilation rates to increase the effectiveness of sweat evaporation, and provide protection from sun, rain and insects.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large doors and windows to promote cross-ventilation, </a:t>
            </a:r>
          </a:p>
          <a:p>
            <a:pPr>
              <a:lnSpc>
                <a:spcPct val="110000"/>
              </a:lnSpc>
            </a:pPr>
            <a:r>
              <a:rPr lang="en-SG" sz="1900" dirty="0" smtClean="0">
                <a:latin typeface="Cambria" panose="02040503050406030204" pitchFamily="18" charset="0"/>
              </a:rPr>
              <a:t>Open </a:t>
            </a:r>
            <a:r>
              <a:rPr lang="en-SG" sz="1900" dirty="0">
                <a:latin typeface="Cambria" panose="02040503050406030204" pitchFamily="18" charset="0"/>
              </a:rPr>
              <a:t>planning and wide, free spaces between buildings, </a:t>
            </a:r>
          </a:p>
          <a:p>
            <a:pPr>
              <a:lnSpc>
                <a:spcPct val="110000"/>
              </a:lnSpc>
            </a:pPr>
            <a:r>
              <a:rPr lang="en-SG" sz="1900" dirty="0" smtClean="0">
                <a:latin typeface="Cambria" panose="02040503050406030204" pitchFamily="18" charset="0"/>
              </a:rPr>
              <a:t>Raising </a:t>
            </a:r>
            <a:r>
              <a:rPr lang="en-SG" sz="1900" dirty="0">
                <a:latin typeface="Cambria" panose="02040503050406030204" pitchFamily="18" charset="0"/>
              </a:rPr>
              <a:t>building on stilts to cool floor and raise windows for better ventilation, </a:t>
            </a:r>
          </a:p>
          <a:p>
            <a:pPr>
              <a:lnSpc>
                <a:spcPct val="110000"/>
              </a:lnSpc>
            </a:pPr>
            <a:r>
              <a:rPr lang="en-SG" sz="1900" dirty="0" smtClean="0">
                <a:latin typeface="Cambria" panose="02040503050406030204" pitchFamily="18" charset="0"/>
              </a:rPr>
              <a:t>Orientation </a:t>
            </a:r>
            <a:r>
              <a:rPr lang="en-SG" sz="1900" dirty="0">
                <a:latin typeface="Cambria" panose="02040503050406030204" pitchFamily="18" charset="0"/>
              </a:rPr>
              <a:t>determined by prevailing breezes, </a:t>
            </a:r>
          </a:p>
          <a:p>
            <a:pPr>
              <a:lnSpc>
                <a:spcPct val="110000"/>
              </a:lnSpc>
            </a:pPr>
            <a:r>
              <a:rPr lang="en-SG" sz="1900" dirty="0" smtClean="0">
                <a:latin typeface="Cambria" panose="02040503050406030204" pitchFamily="18" charset="0"/>
              </a:rPr>
              <a:t>Large </a:t>
            </a:r>
            <a:r>
              <a:rPr lang="en-SG" sz="1900" dirty="0">
                <a:latin typeface="Cambria" panose="02040503050406030204" pitchFamily="18" charset="0"/>
              </a:rPr>
              <a:t>overhangs to protect from internal spaces from solar radiation,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sliding screens to protect from storms and insects at night,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low thermal mass materials to minimise heat storage,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highly insulating materials in roof. </a:t>
            </a:r>
            <a:endParaRPr lang="en-SG" sz="1900" dirty="0" smtClean="0">
              <a:latin typeface="Cambria" panose="02040503050406030204" pitchFamily="18" charset="0"/>
            </a:endParaRPr>
          </a:p>
          <a:p>
            <a:pPr algn="just">
              <a:spcBef>
                <a:spcPts val="600"/>
              </a:spcBef>
              <a:spcAft>
                <a:spcPts val="600"/>
              </a:spcAft>
            </a:pPr>
            <a:endParaRPr lang="en-SG" sz="1800" dirty="0">
              <a:latin typeface="Cambria" panose="020405030504060302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3997327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712" y="915258"/>
            <a:ext cx="10552176" cy="5166360"/>
          </a:xfrm>
          <a:prstGeom prst="rect">
            <a:avLst/>
          </a:prstGeom>
        </p:spPr>
      </p:pic>
      <p:sp>
        <p:nvSpPr>
          <p:cNvPr id="2" name="Title 1"/>
          <p:cNvSpPr>
            <a:spLocks noGrp="1"/>
          </p:cNvSpPr>
          <p:nvPr>
            <p:ph type="ctrTitle"/>
          </p:nvPr>
        </p:nvSpPr>
        <p:spPr>
          <a:xfrm>
            <a:off x="596900" y="2489201"/>
            <a:ext cx="11099800" cy="1020762"/>
          </a:xfrm>
          <a:solidFill>
            <a:srgbClr val="F8F8F8">
              <a:alpha val="49020"/>
            </a:srgbClr>
          </a:solidFill>
        </p:spPr>
        <p:txBody>
          <a:bodyPr anchor="ctr">
            <a:normAutofit/>
          </a:bodyPr>
          <a:lstStyle/>
          <a:p>
            <a:r>
              <a:rPr lang="en-GB" dirty="0">
                <a:latin typeface="Cambria" panose="02040503050406030204" pitchFamily="18" charset="0"/>
              </a:rPr>
              <a:t>2</a:t>
            </a:r>
            <a:r>
              <a:rPr lang="en-GB" dirty="0" smtClean="0">
                <a:latin typeface="Cambria" panose="02040503050406030204" pitchFamily="18" charset="0"/>
              </a:rPr>
              <a:t>. Passive Solar Design</a:t>
            </a:r>
            <a:endParaRPr lang="en-SG" dirty="0">
              <a:latin typeface="Cambria" panose="02040503050406030204" pitchFamily="18" charset="0"/>
            </a:endParaRPr>
          </a:p>
        </p:txBody>
      </p:sp>
      <p:sp>
        <p:nvSpPr>
          <p:cNvPr id="6" name="TextBox 5"/>
          <p:cNvSpPr txBox="1"/>
          <p:nvPr/>
        </p:nvSpPr>
        <p:spPr>
          <a:xfrm>
            <a:off x="10325100" y="5835397"/>
            <a:ext cx="1676400" cy="246221"/>
          </a:xfrm>
          <a:prstGeom prst="rect">
            <a:avLst/>
          </a:prstGeom>
          <a:noFill/>
        </p:spPr>
        <p:txBody>
          <a:bodyPr wrap="square" rtlCol="0">
            <a:spAutoFit/>
          </a:bodyPr>
          <a:lstStyle/>
          <a:p>
            <a:r>
              <a:rPr lang="en-GB" sz="1000" dirty="0" smtClean="0">
                <a:latin typeface="Cambria" panose="02040503050406030204" pitchFamily="18" charset="0"/>
              </a:rPr>
              <a:t>Benjamin Towell (2014)</a:t>
            </a:r>
            <a:endParaRPr lang="en-SG" sz="1000" dirty="0">
              <a:latin typeface="Cambria" panose="020405030504060302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1534896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mbria" panose="02040503050406030204" pitchFamily="18" charset="0"/>
              </a:rPr>
              <a:t>Approach to Tropical buildings:</a:t>
            </a:r>
            <a:endParaRPr lang="en-SG" dirty="0">
              <a:latin typeface="Cambria" panose="02040503050406030204" pitchFamily="18" charset="0"/>
            </a:endParaRPr>
          </a:p>
        </p:txBody>
      </p:sp>
      <p:sp>
        <p:nvSpPr>
          <p:cNvPr id="3" name="Content Placeholder 2"/>
          <p:cNvSpPr>
            <a:spLocks noGrp="1"/>
          </p:cNvSpPr>
          <p:nvPr>
            <p:ph idx="1"/>
          </p:nvPr>
        </p:nvSpPr>
        <p:spPr>
          <a:xfrm>
            <a:off x="711200" y="1825624"/>
            <a:ext cx="7442200" cy="4651375"/>
          </a:xfrm>
        </p:spPr>
        <p:txBody>
          <a:bodyPr>
            <a:normAutofit fontScale="92500" lnSpcReduction="10000"/>
          </a:bodyPr>
          <a:lstStyle/>
          <a:p>
            <a:pPr marL="0" indent="0">
              <a:lnSpc>
                <a:spcPct val="120000"/>
              </a:lnSpc>
              <a:buNone/>
            </a:pPr>
            <a:r>
              <a:rPr lang="en-SG" sz="2100" dirty="0">
                <a:solidFill>
                  <a:schemeClr val="bg1">
                    <a:lumMod val="65000"/>
                  </a:schemeClr>
                </a:solidFill>
                <a:latin typeface="Cambria" panose="02040503050406030204" pitchFamily="18" charset="0"/>
              </a:rPr>
              <a:t>Aim is to reduce internal temperatures, maximise ventilation rates to increase the effectiveness of sweat evaporation, and provide protection from sun, rain and insects. </a:t>
            </a:r>
          </a:p>
          <a:p>
            <a:pPr>
              <a:lnSpc>
                <a:spcPct val="110000"/>
              </a:lnSpc>
            </a:pPr>
            <a:r>
              <a:rPr lang="en-SG" sz="1900" dirty="0" smtClean="0">
                <a:solidFill>
                  <a:schemeClr val="bg1">
                    <a:lumMod val="65000"/>
                  </a:schemeClr>
                </a:solidFill>
                <a:latin typeface="Cambria" panose="02040503050406030204" pitchFamily="18" charset="0"/>
              </a:rPr>
              <a:t>Use </a:t>
            </a:r>
            <a:r>
              <a:rPr lang="en-SG" sz="1900" dirty="0">
                <a:solidFill>
                  <a:schemeClr val="bg1">
                    <a:lumMod val="65000"/>
                  </a:schemeClr>
                </a:solidFill>
                <a:latin typeface="Cambria" panose="02040503050406030204" pitchFamily="18" charset="0"/>
              </a:rPr>
              <a:t>of large doors and windows to promote cross-ventilation, </a:t>
            </a:r>
          </a:p>
          <a:p>
            <a:pPr>
              <a:lnSpc>
                <a:spcPct val="110000"/>
              </a:lnSpc>
            </a:pPr>
            <a:r>
              <a:rPr lang="en-SG" sz="1900" dirty="0" smtClean="0">
                <a:solidFill>
                  <a:schemeClr val="bg1">
                    <a:lumMod val="65000"/>
                  </a:schemeClr>
                </a:solidFill>
                <a:latin typeface="Cambria" panose="02040503050406030204" pitchFamily="18" charset="0"/>
              </a:rPr>
              <a:t>Open </a:t>
            </a:r>
            <a:r>
              <a:rPr lang="en-SG" sz="1900" dirty="0">
                <a:solidFill>
                  <a:schemeClr val="bg1">
                    <a:lumMod val="65000"/>
                  </a:schemeClr>
                </a:solidFill>
                <a:latin typeface="Cambria" panose="02040503050406030204" pitchFamily="18" charset="0"/>
              </a:rPr>
              <a:t>planning and wide, free spaces between buildings, </a:t>
            </a:r>
          </a:p>
          <a:p>
            <a:pPr>
              <a:lnSpc>
                <a:spcPct val="110000"/>
              </a:lnSpc>
            </a:pPr>
            <a:r>
              <a:rPr lang="en-SG" sz="1900" dirty="0" smtClean="0">
                <a:solidFill>
                  <a:schemeClr val="bg1">
                    <a:lumMod val="65000"/>
                  </a:schemeClr>
                </a:solidFill>
                <a:latin typeface="Cambria" panose="02040503050406030204" pitchFamily="18" charset="0"/>
              </a:rPr>
              <a:t>Raising </a:t>
            </a:r>
            <a:r>
              <a:rPr lang="en-SG" sz="1900" dirty="0">
                <a:solidFill>
                  <a:schemeClr val="bg1">
                    <a:lumMod val="65000"/>
                  </a:schemeClr>
                </a:solidFill>
                <a:latin typeface="Cambria" panose="02040503050406030204" pitchFamily="18" charset="0"/>
              </a:rPr>
              <a:t>building on stilts to cool floor and raise windows for better ventilation, </a:t>
            </a:r>
          </a:p>
          <a:p>
            <a:pPr>
              <a:lnSpc>
                <a:spcPct val="110000"/>
              </a:lnSpc>
            </a:pPr>
            <a:r>
              <a:rPr lang="en-SG" sz="1900" dirty="0" smtClean="0">
                <a:solidFill>
                  <a:schemeClr val="bg1">
                    <a:lumMod val="65000"/>
                  </a:schemeClr>
                </a:solidFill>
                <a:latin typeface="Cambria" panose="02040503050406030204" pitchFamily="18" charset="0"/>
              </a:rPr>
              <a:t>Orientation </a:t>
            </a:r>
            <a:r>
              <a:rPr lang="en-SG" sz="1900" dirty="0">
                <a:solidFill>
                  <a:schemeClr val="bg1">
                    <a:lumMod val="65000"/>
                  </a:schemeClr>
                </a:solidFill>
                <a:latin typeface="Cambria" panose="02040503050406030204" pitchFamily="18" charset="0"/>
              </a:rPr>
              <a:t>determined by prevailing breezes, </a:t>
            </a:r>
          </a:p>
          <a:p>
            <a:pPr>
              <a:lnSpc>
                <a:spcPct val="110000"/>
              </a:lnSpc>
            </a:pPr>
            <a:r>
              <a:rPr lang="en-SG" sz="1900" dirty="0" smtClean="0">
                <a:latin typeface="Cambria" panose="02040503050406030204" pitchFamily="18" charset="0"/>
              </a:rPr>
              <a:t>Large </a:t>
            </a:r>
            <a:r>
              <a:rPr lang="en-SG" sz="1900" dirty="0">
                <a:latin typeface="Cambria" panose="02040503050406030204" pitchFamily="18" charset="0"/>
              </a:rPr>
              <a:t>overhangs to protect from internal spaces from solar radiation, </a:t>
            </a:r>
          </a:p>
          <a:p>
            <a:pPr>
              <a:lnSpc>
                <a:spcPct val="110000"/>
              </a:lnSpc>
            </a:pPr>
            <a:r>
              <a:rPr lang="en-SG" sz="1900" dirty="0" smtClean="0">
                <a:solidFill>
                  <a:schemeClr val="bg1">
                    <a:lumMod val="65000"/>
                  </a:schemeClr>
                </a:solidFill>
                <a:latin typeface="Cambria" panose="02040503050406030204" pitchFamily="18" charset="0"/>
              </a:rPr>
              <a:t>Use </a:t>
            </a:r>
            <a:r>
              <a:rPr lang="en-SG" sz="1900" dirty="0">
                <a:solidFill>
                  <a:schemeClr val="bg1">
                    <a:lumMod val="65000"/>
                  </a:schemeClr>
                </a:solidFill>
                <a:latin typeface="Cambria" panose="02040503050406030204" pitchFamily="18" charset="0"/>
              </a:rPr>
              <a:t>of sliding screens to protect from storms and insects at night,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low thermal mass materials to minimise heat storage, </a:t>
            </a:r>
          </a:p>
          <a:p>
            <a:pPr>
              <a:lnSpc>
                <a:spcPct val="110000"/>
              </a:lnSpc>
            </a:pPr>
            <a:r>
              <a:rPr lang="en-SG" sz="1900" dirty="0" smtClean="0">
                <a:latin typeface="Cambria" panose="02040503050406030204" pitchFamily="18" charset="0"/>
              </a:rPr>
              <a:t>Use </a:t>
            </a:r>
            <a:r>
              <a:rPr lang="en-SG" sz="1900" dirty="0">
                <a:latin typeface="Cambria" panose="02040503050406030204" pitchFamily="18" charset="0"/>
              </a:rPr>
              <a:t>of highly insulating materials in roof. </a:t>
            </a:r>
            <a:endParaRPr lang="en-SG" sz="1900" dirty="0" smtClean="0">
              <a:latin typeface="Cambria" panose="02040503050406030204" pitchFamily="18" charset="0"/>
            </a:endParaRPr>
          </a:p>
          <a:p>
            <a:pPr algn="just">
              <a:spcBef>
                <a:spcPts val="600"/>
              </a:spcBef>
              <a:spcAft>
                <a:spcPts val="600"/>
              </a:spcAft>
            </a:pPr>
            <a:endParaRPr lang="en-SG" sz="1800" dirty="0">
              <a:latin typeface="Cambria" panose="02040503050406030204" pitchFamily="18" charset="0"/>
            </a:endParaRPr>
          </a:p>
        </p:txBody>
      </p:sp>
      <p:sp>
        <p:nvSpPr>
          <p:cNvPr id="4" name="Rectangle 3"/>
          <p:cNvSpPr/>
          <p:nvPr/>
        </p:nvSpPr>
        <p:spPr>
          <a:xfrm>
            <a:off x="546100" y="4775200"/>
            <a:ext cx="7607300" cy="444500"/>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6879" r="75891" b="-267"/>
          <a:stretch/>
        </p:blipFill>
        <p:spPr>
          <a:xfrm>
            <a:off x="9263604" y="6638081"/>
            <a:ext cx="2928396" cy="219919"/>
          </a:xfrm>
          <a:prstGeom prst="rect">
            <a:avLst/>
          </a:prstGeom>
        </p:spPr>
      </p:pic>
    </p:spTree>
    <p:extLst>
      <p:ext uri="{BB962C8B-B14F-4D97-AF65-F5344CB8AC3E}">
        <p14:creationId xmlns:p14="http://schemas.microsoft.com/office/powerpoint/2010/main" val="3832028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Powerpoint presentation – Template ppt" ma:contentTypeID="0x01010072E31016A38CCF458A9FD467A8723A8800CC44C3B8B54E7940B588A80D3874C127" ma:contentTypeVersion="23" ma:contentTypeDescription="" ma:contentTypeScope="" ma:versionID="720ffe97b55116e669915a14e91f2a36">
  <xsd:schema xmlns:xsd="http://www.w3.org/2001/XMLSchema" xmlns:xs="http://www.w3.org/2001/XMLSchema" xmlns:p="http://schemas.microsoft.com/office/2006/metadata/properties" xmlns:ns2="1a892fad-df67-40b1-88e1-5e089b04fa96" xmlns:ns3="5bb79841-f437-490f-a25e-3e62e866abec" targetNamespace="http://schemas.microsoft.com/office/2006/metadata/properties" ma:root="true" ma:fieldsID="e3cfcbf39456a86740be08f1faced849" ns2:_="" ns3:_="">
    <xsd:import namespace="1a892fad-df67-40b1-88e1-5e089b04fa96"/>
    <xsd:import namespace="5bb79841-f437-490f-a25e-3e62e866ab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92fad-df67-40b1-88e1-5e089b04f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3ad750-8a84-466a-9de5-09038342087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79841-f437-490f-a25e-3e62e866ab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561be4-df5e-4b40-98e0-430b9b1253fa}" ma:internalName="TaxCatchAll" ma:showField="CatchAllData" ma:web="5bb79841-f437-490f-a25e-3e62e866ab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9304AB-226E-4DE0-A9DA-6DB26E81909B}"/>
</file>

<file path=customXml/itemProps2.xml><?xml version="1.0" encoding="utf-8"?>
<ds:datastoreItem xmlns:ds="http://schemas.openxmlformats.org/officeDocument/2006/customXml" ds:itemID="{ED4FB871-D313-4FCD-86A4-0CDC7543CEED}"/>
</file>

<file path=docProps/app.xml><?xml version="1.0" encoding="utf-8"?>
<Properties xmlns="http://schemas.openxmlformats.org/officeDocument/2006/extended-properties" xmlns:vt="http://schemas.openxmlformats.org/officeDocument/2006/docPropsVTypes">
  <TotalTime>1172</TotalTime>
  <Words>1879</Words>
  <Application>Microsoft Office PowerPoint</Application>
  <PresentationFormat>Widescreen</PresentationFormat>
  <Paragraphs>161</Paragraphs>
  <Slides>22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Cambria</vt:lpstr>
      <vt:lpstr>Office Theme</vt:lpstr>
      <vt:lpstr>PowerPoint Presentation</vt:lpstr>
      <vt:lpstr>Lessons 2 &amp; 3 - Outcomes</vt:lpstr>
      <vt:lpstr>Re-Cap</vt:lpstr>
      <vt:lpstr>Climate &amp; Building Considerations</vt:lpstr>
      <vt:lpstr>Approach to Green Buildings</vt:lpstr>
      <vt:lpstr>Vernacular Features – Summary</vt:lpstr>
      <vt:lpstr>Approach to Tropical buildings:</vt:lpstr>
      <vt:lpstr>2. Passive Solar Design</vt:lpstr>
      <vt:lpstr>Approach to Tropical buildings:</vt:lpstr>
      <vt:lpstr>The Position of the Sun</vt:lpstr>
      <vt:lpstr>The Position of the Sun</vt:lpstr>
      <vt:lpstr>The Position of the Sun</vt:lpstr>
      <vt:lpstr>The Position of the Sun</vt:lpstr>
      <vt:lpstr>Solar Heat Gains</vt:lpstr>
      <vt:lpstr>Orientation</vt:lpstr>
      <vt:lpstr>Solar Shading</vt:lpstr>
      <vt:lpstr>Solar Shading</vt:lpstr>
      <vt:lpstr>Shading Devices</vt:lpstr>
      <vt:lpstr>Insulation</vt:lpstr>
      <vt:lpstr>Insulation</vt:lpstr>
      <vt:lpstr>Roof</vt:lpstr>
      <vt:lpstr>Roof</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School Initiative</dc:title>
  <dc:creator>Benjamin Towell</dc:creator>
  <cp:lastModifiedBy>James Tan</cp:lastModifiedBy>
  <cp:revision>77</cp:revision>
  <cp:lastPrinted>2014-01-05T11:41:27Z</cp:lastPrinted>
  <dcterms:created xsi:type="dcterms:W3CDTF">2014-01-05T06:55:25Z</dcterms:created>
  <dcterms:modified xsi:type="dcterms:W3CDTF">2014-10-30T01:10:53Z</dcterms:modified>
</cp:coreProperties>
</file>