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1.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2" r:id="rId2"/>
    <p:sldId id="257" r:id="rId3"/>
    <p:sldId id="259" r:id="rId4"/>
    <p:sldId id="260" r:id="rId5"/>
    <p:sldId id="261" r:id="rId6"/>
    <p:sldId id="263" r:id="rId7"/>
    <p:sldId id="262" r:id="rId8"/>
    <p:sldId id="258" r:id="rId9"/>
    <p:sldId id="264" r:id="rId10"/>
    <p:sldId id="266" r:id="rId11"/>
    <p:sldId id="271" r:id="rId12"/>
    <p:sldId id="267" r:id="rId13"/>
    <p:sldId id="268" r:id="rId14"/>
    <p:sldId id="269" r:id="rId15"/>
    <p:sldId id="279" r:id="rId16"/>
    <p:sldId id="274" r:id="rId17"/>
    <p:sldId id="277" r:id="rId18"/>
    <p:sldId id="278" r:id="rId19"/>
    <p:sldId id="275" r:id="rId20"/>
    <p:sldId id="276" r:id="rId21"/>
    <p:sldId id="270" r:id="rId22"/>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7034" autoAdjust="0"/>
  </p:normalViewPr>
  <p:slideViewPr>
    <p:cSldViewPr snapToGrid="0">
      <p:cViewPr varScale="1">
        <p:scale>
          <a:sx n="66" d="100"/>
          <a:sy n="66" d="100"/>
        </p:scale>
        <p:origin x="408"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mbria" panose="02040503050406030204" pitchFamily="18" charset="0"/>
                <a:ea typeface="+mn-ea"/>
                <a:cs typeface="+mn-cs"/>
              </a:defRPr>
            </a:pPr>
            <a:r>
              <a:rPr lang="en-SG" sz="1800">
                <a:latin typeface="Cambria" panose="02040503050406030204" pitchFamily="18" charset="0"/>
              </a:rPr>
              <a:t>Electricity</a:t>
            </a:r>
            <a:r>
              <a:rPr lang="en-SG" sz="1800" baseline="0">
                <a:latin typeface="Cambria" panose="02040503050406030204" pitchFamily="18" charset="0"/>
              </a:rPr>
              <a:t> Consumption in Singapore (2005)</a:t>
            </a:r>
            <a:endParaRPr lang="en-SG" sz="1800">
              <a:latin typeface="Cambria" panose="02040503050406030204" pitchFamily="18" charset="0"/>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mbria" panose="02040503050406030204" pitchFamily="18"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cat>
            <c:strRef>
              <c:f>Sheet1!$A$1:$A$5</c:f>
              <c:strCache>
                <c:ptCount val="5"/>
                <c:pt idx="0">
                  <c:v>Others</c:v>
                </c:pt>
                <c:pt idx="1">
                  <c:v>Industry</c:v>
                </c:pt>
                <c:pt idx="2">
                  <c:v>Transport</c:v>
                </c:pt>
                <c:pt idx="3">
                  <c:v>Buildings</c:v>
                </c:pt>
                <c:pt idx="4">
                  <c:v>Households</c:v>
                </c:pt>
              </c:strCache>
            </c:strRef>
          </c:cat>
          <c:val>
            <c:numRef>
              <c:f>Sheet1!$B$1:$B$5</c:f>
              <c:numCache>
                <c:formatCode>0%</c:formatCode>
                <c:ptCount val="5"/>
                <c:pt idx="0">
                  <c:v>0.03</c:v>
                </c:pt>
                <c:pt idx="1">
                  <c:v>0.43</c:v>
                </c:pt>
                <c:pt idx="2">
                  <c:v>0.05</c:v>
                </c:pt>
                <c:pt idx="3">
                  <c:v>0.31</c:v>
                </c:pt>
                <c:pt idx="4">
                  <c:v>0.18</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3478804079379379E-2"/>
          <c:y val="0.87371534893754732"/>
          <c:w val="0.90947133683935277"/>
          <c:h val="0.1194353359939596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Sheet1!$A$9:$A$13</c:f>
              <c:strCache>
                <c:ptCount val="5"/>
                <c:pt idx="0">
                  <c:v>Fresh Water Consumption</c:v>
                </c:pt>
                <c:pt idx="1">
                  <c:v>Wood Harvest</c:v>
                </c:pt>
                <c:pt idx="2">
                  <c:v>Carbon Emissions</c:v>
                </c:pt>
                <c:pt idx="3">
                  <c:v>Energy</c:v>
                </c:pt>
                <c:pt idx="4">
                  <c:v>Raw Materials</c:v>
                </c:pt>
              </c:strCache>
            </c:strRef>
          </c:cat>
          <c:val>
            <c:numRef>
              <c:f>Sheet1!$B$9:$B$13</c:f>
              <c:numCache>
                <c:formatCode>0%</c:formatCode>
                <c:ptCount val="5"/>
                <c:pt idx="0">
                  <c:v>0.17</c:v>
                </c:pt>
                <c:pt idx="1">
                  <c:v>0.25</c:v>
                </c:pt>
                <c:pt idx="2">
                  <c:v>0.33</c:v>
                </c:pt>
                <c:pt idx="3">
                  <c:v>0.35</c:v>
                </c:pt>
                <c:pt idx="4">
                  <c:v>0.45</c:v>
                </c:pt>
              </c:numCache>
            </c:numRef>
          </c:val>
        </c:ser>
        <c:dLbls>
          <c:showLegendKey val="0"/>
          <c:showVal val="0"/>
          <c:showCatName val="0"/>
          <c:showSerName val="0"/>
          <c:showPercent val="0"/>
          <c:showBubbleSize val="0"/>
        </c:dLbls>
        <c:gapWidth val="150"/>
        <c:overlap val="100"/>
        <c:axId val="178368176"/>
        <c:axId val="178368568"/>
      </c:barChart>
      <c:catAx>
        <c:axId val="178368176"/>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178368568"/>
        <c:crosses val="autoZero"/>
        <c:auto val="1"/>
        <c:lblAlgn val="ctr"/>
        <c:lblOffset val="100"/>
        <c:noMultiLvlLbl val="0"/>
      </c:catAx>
      <c:valAx>
        <c:axId val="178368568"/>
        <c:scaling>
          <c:orientation val="minMax"/>
        </c:scaling>
        <c:delete val="0"/>
        <c:axPos val="b"/>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178368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493D3478-0E88-487C-825B-172BAE55E8D0}" type="datetimeFigureOut">
              <a:rPr lang="en-SG" smtClean="0"/>
              <a:t>30/10/2014</a:t>
            </a:fld>
            <a:endParaRPr lang="en-SG"/>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AE21C673-478A-4BE8-9A6E-5F6BFFBC9A66}" type="slidenum">
              <a:rPr lang="en-SG" smtClean="0"/>
              <a:t>‹#›</a:t>
            </a:fld>
            <a:endParaRPr lang="en-SG"/>
          </a:p>
        </p:txBody>
      </p:sp>
    </p:spTree>
    <p:extLst>
      <p:ext uri="{BB962C8B-B14F-4D97-AF65-F5344CB8AC3E}">
        <p14:creationId xmlns:p14="http://schemas.microsoft.com/office/powerpoint/2010/main" val="95773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spcAft>
                <a:spcPts val="600"/>
              </a:spcAft>
            </a:pPr>
            <a:r>
              <a:rPr lang="en-GB" sz="1200" dirty="0" smtClean="0">
                <a:latin typeface="Cambria" panose="02040503050406030204" pitchFamily="18" charset="0"/>
              </a:rPr>
              <a:t>The climate is changing, and this effect is being enhanced through human activities. This is no longer refutable; the shrinking of the polar ice caps, the changing wind patterns in Singapore and the extreme events in other countries.</a:t>
            </a:r>
          </a:p>
          <a:p>
            <a:pPr algn="just">
              <a:spcBef>
                <a:spcPts val="600"/>
              </a:spcBef>
              <a:spcAft>
                <a:spcPts val="600"/>
              </a:spcAft>
            </a:pPr>
            <a:r>
              <a:rPr lang="en-GB" sz="1200" dirty="0" smtClean="0">
                <a:latin typeface="Cambria" panose="02040503050406030204" pitchFamily="18" charset="0"/>
              </a:rPr>
              <a:t>Without mediation there will be increasingly devastating patterns of extreme weather events – from droughts, floods, typhoons, hurricanes and warmer weather.</a:t>
            </a:r>
          </a:p>
          <a:p>
            <a:pPr algn="just">
              <a:spcBef>
                <a:spcPts val="600"/>
              </a:spcBef>
              <a:spcAft>
                <a:spcPts val="600"/>
              </a:spcAft>
            </a:pPr>
            <a:r>
              <a:rPr lang="en-GB" sz="1200" dirty="0" smtClean="0">
                <a:latin typeface="Cambria" panose="02040503050406030204" pitchFamily="18" charset="0"/>
              </a:rPr>
              <a:t>Our global resources are becoming increasingly depleted with our disposable culture of material goods.</a:t>
            </a:r>
          </a:p>
          <a:p>
            <a:pPr algn="just">
              <a:spcBef>
                <a:spcPts val="600"/>
              </a:spcBef>
              <a:spcAft>
                <a:spcPts val="600"/>
              </a:spcAft>
            </a:pPr>
            <a:r>
              <a:rPr lang="en-GB" sz="1200" dirty="0" smtClean="0">
                <a:latin typeface="Cambria" panose="02040503050406030204" pitchFamily="18" charset="0"/>
              </a:rPr>
              <a:t>The physical environment – the forms of buildings, the use of buildings and the organisation of our physical environment have a huge contribution to our environmental footprint.</a:t>
            </a:r>
            <a:endParaRPr lang="en-SG" sz="1200" dirty="0" smtClean="0">
              <a:latin typeface="Cambria" panose="02040503050406030204" pitchFamily="18" charset="0"/>
            </a:endParaRPr>
          </a:p>
          <a:p>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5</a:t>
            </a:fld>
            <a:endParaRPr lang="en-SG"/>
          </a:p>
        </p:txBody>
      </p:sp>
    </p:spTree>
    <p:extLst>
      <p:ext uri="{BB962C8B-B14F-4D97-AF65-F5344CB8AC3E}">
        <p14:creationId xmlns:p14="http://schemas.microsoft.com/office/powerpoint/2010/main" val="1492250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the ventilation holes in the structure to encourage natural ventilation yet maintain shade.</a:t>
            </a:r>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20</a:t>
            </a:fld>
            <a:endParaRPr lang="en-SG"/>
          </a:p>
        </p:txBody>
      </p:sp>
    </p:spTree>
    <p:extLst>
      <p:ext uri="{BB962C8B-B14F-4D97-AF65-F5344CB8AC3E}">
        <p14:creationId xmlns:p14="http://schemas.microsoft.com/office/powerpoint/2010/main" val="851882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Why the vernacular is important – we should look back and</a:t>
            </a:r>
            <a:r>
              <a:rPr lang="en-GB" sz="1200" kern="1200" baseline="0" dirty="0" smtClean="0">
                <a:solidFill>
                  <a:schemeClr val="tx1"/>
                </a:solidFill>
                <a:effectLst/>
                <a:latin typeface="+mn-lt"/>
                <a:ea typeface="+mn-ea"/>
                <a:cs typeface="+mn-cs"/>
              </a:rPr>
              <a:t> understand how to adapt this for the future.</a:t>
            </a:r>
            <a:endParaRPr lang="en-SG"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1.   Increased Authenticity and Identity: Cultural Sustainability</a:t>
            </a:r>
            <a:endParaRPr lang="en-SG"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is considerable disenchantment with the 'International Style' which has led to many cities losing their distinctive character and becoming more like each other.  There is an increasing emphasis and interest in regionally distinct and culturally valid design which is based on fundamental concepts (including spatial relationships) much beyond the superficial ideas of style and surface image (Frampton, 1985).  These movements recognise that a culturally valid response must be CONTEXT (</a:t>
            </a:r>
            <a:r>
              <a:rPr lang="en-GB" sz="1200" kern="1200" dirty="0" err="1" smtClean="0">
                <a:solidFill>
                  <a:schemeClr val="tx1"/>
                </a:solidFill>
                <a:effectLst/>
                <a:latin typeface="+mn-lt"/>
                <a:ea typeface="+mn-ea"/>
                <a:cs typeface="+mn-cs"/>
              </a:rPr>
              <a:t>ie</a:t>
            </a:r>
            <a:r>
              <a:rPr lang="en-GB" sz="1200" kern="1200" dirty="0" smtClean="0">
                <a:solidFill>
                  <a:schemeClr val="tx1"/>
                </a:solidFill>
                <a:effectLst/>
                <a:latin typeface="+mn-lt"/>
                <a:ea typeface="+mn-ea"/>
                <a:cs typeface="+mn-cs"/>
              </a:rPr>
              <a:t> PLACE) derived: the context is climatic, cultural, social and economic.  It also suggests that responses can be more effectively made by the people within the place, with a greater recognition of local traditions, knowledge and skill and less reliance on imported experts and ideas.  This is precisely what VERNACULAR architecture does so naturally.</a:t>
            </a:r>
            <a:endParaRPr lang="en-SG"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SG"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2.  Ecological Sensitivity: Environmental Sustainability</a:t>
            </a:r>
            <a:endParaRPr lang="en-SG"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From many perspectives we can see that the traditional, holistic ways of building are much more SUSTAINABLE, indeed they have demonstrated their sustainability for centuries (in contrast to 20 </a:t>
            </a:r>
            <a:r>
              <a:rPr lang="en-GB" sz="1200" kern="1200" dirty="0" err="1"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century ideas which way well be short lived).  Low energy consumption, use of local materials, sensitivity to sites (light footprints); ingenious, creative use of resources, response to micro-climate etc.  Such issues are higher up the agenda today so there is much we can learn.  </a:t>
            </a:r>
            <a:endParaRPr lang="en-SG"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SG" sz="1200" kern="1200" dirty="0" smtClean="0">
              <a:solidFill>
                <a:schemeClr val="tx1"/>
              </a:solidFill>
              <a:effectLst/>
              <a:latin typeface="+mn-lt"/>
              <a:ea typeface="+mn-ea"/>
              <a:cs typeface="+mn-cs"/>
            </a:endParaRPr>
          </a:p>
          <a:p>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21</a:t>
            </a:fld>
            <a:endParaRPr lang="en-SG"/>
          </a:p>
        </p:txBody>
      </p:sp>
    </p:spTree>
    <p:extLst>
      <p:ext uri="{BB962C8B-B14F-4D97-AF65-F5344CB8AC3E}">
        <p14:creationId xmlns:p14="http://schemas.microsoft.com/office/powerpoint/2010/main" val="847198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6</a:t>
            </a:fld>
            <a:endParaRPr lang="en-SG"/>
          </a:p>
        </p:txBody>
      </p:sp>
    </p:spTree>
    <p:extLst>
      <p:ext uri="{BB962C8B-B14F-4D97-AF65-F5344CB8AC3E}">
        <p14:creationId xmlns:p14="http://schemas.microsoft.com/office/powerpoint/2010/main" val="1233635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13</a:t>
            </a:fld>
            <a:endParaRPr lang="en-SG"/>
          </a:p>
        </p:txBody>
      </p:sp>
    </p:spTree>
    <p:extLst>
      <p:ext uri="{BB962C8B-B14F-4D97-AF65-F5344CB8AC3E}">
        <p14:creationId xmlns:p14="http://schemas.microsoft.com/office/powerpoint/2010/main" val="2479982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14</a:t>
            </a:fld>
            <a:endParaRPr lang="en-SG"/>
          </a:p>
        </p:txBody>
      </p:sp>
    </p:spTree>
    <p:extLst>
      <p:ext uri="{BB962C8B-B14F-4D97-AF65-F5344CB8AC3E}">
        <p14:creationId xmlns:p14="http://schemas.microsoft.com/office/powerpoint/2010/main" val="3292543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15</a:t>
            </a:fld>
            <a:endParaRPr lang="en-SG"/>
          </a:p>
        </p:txBody>
      </p:sp>
    </p:spTree>
    <p:extLst>
      <p:ext uri="{BB962C8B-B14F-4D97-AF65-F5344CB8AC3E}">
        <p14:creationId xmlns:p14="http://schemas.microsoft.com/office/powerpoint/2010/main" val="1934704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Roof overhangs, local materials, lots of ventilation and shading</a:t>
            </a:r>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16</a:t>
            </a:fld>
            <a:endParaRPr lang="en-SG"/>
          </a:p>
        </p:txBody>
      </p:sp>
    </p:spTree>
    <p:extLst>
      <p:ext uri="{BB962C8B-B14F-4D97-AF65-F5344CB8AC3E}">
        <p14:creationId xmlns:p14="http://schemas.microsoft.com/office/powerpoint/2010/main" val="17976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Façade </a:t>
            </a:r>
            <a:r>
              <a:rPr lang="en-GB" dirty="0" err="1" smtClean="0"/>
              <a:t>treatement</a:t>
            </a:r>
            <a:r>
              <a:rPr lang="en-GB" dirty="0" smtClean="0"/>
              <a:t> for shading (shutters)</a:t>
            </a:r>
            <a:r>
              <a:rPr lang="en-GB" baseline="0" dirty="0" smtClean="0"/>
              <a:t> which were </a:t>
            </a:r>
            <a:r>
              <a:rPr lang="en-GB" baseline="0" dirty="0" err="1" smtClean="0"/>
              <a:t>lovred</a:t>
            </a:r>
            <a:r>
              <a:rPr lang="en-GB" baseline="0" dirty="0" smtClean="0"/>
              <a:t> to allow for ventilation whilst protecting from the sun and rain. Notice the awnings on the painting on the right.</a:t>
            </a:r>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17</a:t>
            </a:fld>
            <a:endParaRPr lang="en-SG"/>
          </a:p>
        </p:txBody>
      </p:sp>
    </p:spTree>
    <p:extLst>
      <p:ext uri="{BB962C8B-B14F-4D97-AF65-F5344CB8AC3E}">
        <p14:creationId xmlns:p14="http://schemas.microsoft.com/office/powerpoint/2010/main" val="2713271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Shutters and shading devices, not too many glazed areas for excessive heat to enter. Not the quiet streets for</a:t>
            </a:r>
            <a:r>
              <a:rPr lang="en-GB" baseline="0" dirty="0" smtClean="0"/>
              <a:t> cyclist and pedestrians to move</a:t>
            </a:r>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18</a:t>
            </a:fld>
            <a:endParaRPr lang="en-SG"/>
          </a:p>
        </p:txBody>
      </p:sp>
    </p:spTree>
    <p:extLst>
      <p:ext uri="{BB962C8B-B14F-4D97-AF65-F5344CB8AC3E}">
        <p14:creationId xmlns:p14="http://schemas.microsoft.com/office/powerpoint/2010/main" val="4095079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High ceilings high openings good for daylight</a:t>
            </a:r>
            <a:r>
              <a:rPr lang="en-GB" baseline="0" dirty="0" smtClean="0"/>
              <a:t> penetration and ventilation. </a:t>
            </a:r>
            <a:r>
              <a:rPr lang="en-GB" baseline="0" dirty="0" err="1" smtClean="0"/>
              <a:t>Louvred</a:t>
            </a:r>
            <a:r>
              <a:rPr lang="en-GB" baseline="0" dirty="0" smtClean="0"/>
              <a:t> shutters lower levels to block excessive solar gain. Good openings for ventilation.</a:t>
            </a:r>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19</a:t>
            </a:fld>
            <a:endParaRPr lang="en-SG"/>
          </a:p>
        </p:txBody>
      </p:sp>
    </p:spTree>
    <p:extLst>
      <p:ext uri="{BB962C8B-B14F-4D97-AF65-F5344CB8AC3E}">
        <p14:creationId xmlns:p14="http://schemas.microsoft.com/office/powerpoint/2010/main" val="330259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59EFE3A5-E79D-4E2C-A3E2-25705B71E7D4}" type="datetimeFigureOut">
              <a:rPr lang="en-SG" smtClean="0"/>
              <a:t>30/10/2014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8073E5B-E7F7-4D5A-9A58-D26CE3F66DA7}" type="slidenum">
              <a:rPr lang="en-SG" smtClean="0"/>
              <a:t>‹#›</a:t>
            </a:fld>
            <a:endParaRPr lang="en-SG"/>
          </a:p>
        </p:txBody>
      </p:sp>
    </p:spTree>
    <p:extLst>
      <p:ext uri="{BB962C8B-B14F-4D97-AF65-F5344CB8AC3E}">
        <p14:creationId xmlns:p14="http://schemas.microsoft.com/office/powerpoint/2010/main" val="111305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59EFE3A5-E79D-4E2C-A3E2-25705B71E7D4}" type="datetimeFigureOut">
              <a:rPr lang="en-SG" smtClean="0"/>
              <a:t>30/10/2014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8073E5B-E7F7-4D5A-9A58-D26CE3F66DA7}" type="slidenum">
              <a:rPr lang="en-SG" smtClean="0"/>
              <a:t>‹#›</a:t>
            </a:fld>
            <a:endParaRPr lang="en-SG"/>
          </a:p>
        </p:txBody>
      </p:sp>
    </p:spTree>
    <p:extLst>
      <p:ext uri="{BB962C8B-B14F-4D97-AF65-F5344CB8AC3E}">
        <p14:creationId xmlns:p14="http://schemas.microsoft.com/office/powerpoint/2010/main" val="54786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59EFE3A5-E79D-4E2C-A3E2-25705B71E7D4}" type="datetimeFigureOut">
              <a:rPr lang="en-SG" smtClean="0"/>
              <a:t>30/10/2014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8073E5B-E7F7-4D5A-9A58-D26CE3F66DA7}" type="slidenum">
              <a:rPr lang="en-SG" smtClean="0"/>
              <a:t>‹#›</a:t>
            </a:fld>
            <a:endParaRPr lang="en-SG"/>
          </a:p>
        </p:txBody>
      </p:sp>
    </p:spTree>
    <p:extLst>
      <p:ext uri="{BB962C8B-B14F-4D97-AF65-F5344CB8AC3E}">
        <p14:creationId xmlns:p14="http://schemas.microsoft.com/office/powerpoint/2010/main" val="409984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59EFE3A5-E79D-4E2C-A3E2-25705B71E7D4}" type="datetimeFigureOut">
              <a:rPr lang="en-SG" smtClean="0"/>
              <a:t>30/10/2014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8073E5B-E7F7-4D5A-9A58-D26CE3F66DA7}" type="slidenum">
              <a:rPr lang="en-SG" smtClean="0"/>
              <a:t>‹#›</a:t>
            </a:fld>
            <a:endParaRPr lang="en-SG"/>
          </a:p>
        </p:txBody>
      </p:sp>
    </p:spTree>
    <p:extLst>
      <p:ext uri="{BB962C8B-B14F-4D97-AF65-F5344CB8AC3E}">
        <p14:creationId xmlns:p14="http://schemas.microsoft.com/office/powerpoint/2010/main" val="382371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EFE3A5-E79D-4E2C-A3E2-25705B71E7D4}" type="datetimeFigureOut">
              <a:rPr lang="en-SG" smtClean="0"/>
              <a:t>30/10/2014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8073E5B-E7F7-4D5A-9A58-D26CE3F66DA7}" type="slidenum">
              <a:rPr lang="en-SG" smtClean="0"/>
              <a:t>‹#›</a:t>
            </a:fld>
            <a:endParaRPr lang="en-SG"/>
          </a:p>
        </p:txBody>
      </p:sp>
    </p:spTree>
    <p:extLst>
      <p:ext uri="{BB962C8B-B14F-4D97-AF65-F5344CB8AC3E}">
        <p14:creationId xmlns:p14="http://schemas.microsoft.com/office/powerpoint/2010/main" val="3757712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59EFE3A5-E79D-4E2C-A3E2-25705B71E7D4}" type="datetimeFigureOut">
              <a:rPr lang="en-SG" smtClean="0"/>
              <a:t>30/10/2014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8073E5B-E7F7-4D5A-9A58-D26CE3F66DA7}" type="slidenum">
              <a:rPr lang="en-SG" smtClean="0"/>
              <a:t>‹#›</a:t>
            </a:fld>
            <a:endParaRPr lang="en-SG"/>
          </a:p>
        </p:txBody>
      </p:sp>
    </p:spTree>
    <p:extLst>
      <p:ext uri="{BB962C8B-B14F-4D97-AF65-F5344CB8AC3E}">
        <p14:creationId xmlns:p14="http://schemas.microsoft.com/office/powerpoint/2010/main" val="142700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59EFE3A5-E79D-4E2C-A3E2-25705B71E7D4}" type="datetimeFigureOut">
              <a:rPr lang="en-SG" smtClean="0"/>
              <a:t>30/10/2014</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F8073E5B-E7F7-4D5A-9A58-D26CE3F66DA7}" type="slidenum">
              <a:rPr lang="en-SG" smtClean="0"/>
              <a:t>‹#›</a:t>
            </a:fld>
            <a:endParaRPr lang="en-SG"/>
          </a:p>
        </p:txBody>
      </p:sp>
    </p:spTree>
    <p:extLst>
      <p:ext uri="{BB962C8B-B14F-4D97-AF65-F5344CB8AC3E}">
        <p14:creationId xmlns:p14="http://schemas.microsoft.com/office/powerpoint/2010/main" val="44711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59EFE3A5-E79D-4E2C-A3E2-25705B71E7D4}" type="datetimeFigureOut">
              <a:rPr lang="en-SG" smtClean="0"/>
              <a:t>30/10/2014</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F8073E5B-E7F7-4D5A-9A58-D26CE3F66DA7}" type="slidenum">
              <a:rPr lang="en-SG" smtClean="0"/>
              <a:t>‹#›</a:t>
            </a:fld>
            <a:endParaRPr lang="en-SG"/>
          </a:p>
        </p:txBody>
      </p:sp>
    </p:spTree>
    <p:extLst>
      <p:ext uri="{BB962C8B-B14F-4D97-AF65-F5344CB8AC3E}">
        <p14:creationId xmlns:p14="http://schemas.microsoft.com/office/powerpoint/2010/main" val="3308040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FE3A5-E79D-4E2C-A3E2-25705B71E7D4}" type="datetimeFigureOut">
              <a:rPr lang="en-SG" smtClean="0"/>
              <a:t>30/10/2014</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F8073E5B-E7F7-4D5A-9A58-D26CE3F66DA7}" type="slidenum">
              <a:rPr lang="en-SG" smtClean="0"/>
              <a:t>‹#›</a:t>
            </a:fld>
            <a:endParaRPr lang="en-SG"/>
          </a:p>
        </p:txBody>
      </p:sp>
    </p:spTree>
    <p:extLst>
      <p:ext uri="{BB962C8B-B14F-4D97-AF65-F5344CB8AC3E}">
        <p14:creationId xmlns:p14="http://schemas.microsoft.com/office/powerpoint/2010/main" val="3027304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EFE3A5-E79D-4E2C-A3E2-25705B71E7D4}" type="datetimeFigureOut">
              <a:rPr lang="en-SG" smtClean="0"/>
              <a:t>30/10/2014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8073E5B-E7F7-4D5A-9A58-D26CE3F66DA7}" type="slidenum">
              <a:rPr lang="en-SG" smtClean="0"/>
              <a:t>‹#›</a:t>
            </a:fld>
            <a:endParaRPr lang="en-SG"/>
          </a:p>
        </p:txBody>
      </p:sp>
    </p:spTree>
    <p:extLst>
      <p:ext uri="{BB962C8B-B14F-4D97-AF65-F5344CB8AC3E}">
        <p14:creationId xmlns:p14="http://schemas.microsoft.com/office/powerpoint/2010/main" val="1915451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EFE3A5-E79D-4E2C-A3E2-25705B71E7D4}" type="datetimeFigureOut">
              <a:rPr lang="en-SG" smtClean="0"/>
              <a:t>30/10/2014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8073E5B-E7F7-4D5A-9A58-D26CE3F66DA7}" type="slidenum">
              <a:rPr lang="en-SG" smtClean="0"/>
              <a:t>‹#›</a:t>
            </a:fld>
            <a:endParaRPr lang="en-SG"/>
          </a:p>
        </p:txBody>
      </p:sp>
    </p:spTree>
    <p:extLst>
      <p:ext uri="{BB962C8B-B14F-4D97-AF65-F5344CB8AC3E}">
        <p14:creationId xmlns:p14="http://schemas.microsoft.com/office/powerpoint/2010/main" val="362677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FE3A5-E79D-4E2C-A3E2-25705B71E7D4}" type="datetimeFigureOut">
              <a:rPr lang="en-SG" smtClean="0"/>
              <a:t>30/10/2014</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73E5B-E7F7-4D5A-9A58-D26CE3F66DA7}" type="slidenum">
              <a:rPr lang="en-SG" smtClean="0"/>
              <a:t>‹#›</a:t>
            </a:fld>
            <a:endParaRPr lang="en-SG"/>
          </a:p>
        </p:txBody>
      </p:sp>
    </p:spTree>
    <p:extLst>
      <p:ext uri="{BB962C8B-B14F-4D97-AF65-F5344CB8AC3E}">
        <p14:creationId xmlns:p14="http://schemas.microsoft.com/office/powerpoint/2010/main" val="2840900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27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anose="02040503050406030204" pitchFamily="18" charset="0"/>
              </a:rPr>
              <a:t>What is Sustainable Development?</a:t>
            </a:r>
            <a:endParaRPr lang="en-SG" dirty="0">
              <a:latin typeface="Cambria" panose="02040503050406030204" pitchFamily="18" charset="0"/>
            </a:endParaRPr>
          </a:p>
        </p:txBody>
      </p:sp>
      <p:sp>
        <p:nvSpPr>
          <p:cNvPr id="3" name="Content Placeholder 2"/>
          <p:cNvSpPr>
            <a:spLocks noGrp="1"/>
          </p:cNvSpPr>
          <p:nvPr>
            <p:ph idx="1"/>
          </p:nvPr>
        </p:nvSpPr>
        <p:spPr>
          <a:xfrm>
            <a:off x="838200" y="1825624"/>
            <a:ext cx="10515600" cy="1627259"/>
          </a:xfrm>
        </p:spPr>
        <p:txBody>
          <a:bodyPr>
            <a:normAutofit/>
          </a:bodyPr>
          <a:lstStyle/>
          <a:p>
            <a:pPr marL="0" indent="0">
              <a:buNone/>
            </a:pPr>
            <a:r>
              <a:rPr lang="en-GB" sz="3000" b="1" dirty="0" err="1" smtClean="0">
                <a:latin typeface="Cambria" panose="02040503050406030204" pitchFamily="18" charset="0"/>
              </a:rPr>
              <a:t>Bruntland</a:t>
            </a:r>
            <a:r>
              <a:rPr lang="en-GB" sz="3000" b="1" dirty="0" smtClean="0">
                <a:latin typeface="Cambria" panose="02040503050406030204" pitchFamily="18" charset="0"/>
              </a:rPr>
              <a:t> Report</a:t>
            </a:r>
          </a:p>
          <a:p>
            <a:pPr lvl="1">
              <a:spcBef>
                <a:spcPts val="600"/>
              </a:spcBef>
              <a:spcAft>
                <a:spcPts val="600"/>
              </a:spcAft>
            </a:pPr>
            <a:r>
              <a:rPr lang="en-GB" sz="1800" i="1" dirty="0" smtClean="0">
                <a:latin typeface="Cambria" panose="02040503050406030204" pitchFamily="18" charset="0"/>
              </a:rPr>
              <a:t>Development that meets the needs of the present without compromising the ability of future generations to meet their own needs </a:t>
            </a:r>
          </a:p>
          <a:p>
            <a:pPr lvl="1">
              <a:buNone/>
            </a:pPr>
            <a:r>
              <a:rPr lang="en-GB" sz="1000" dirty="0" smtClean="0">
                <a:latin typeface="Cambria" panose="02040503050406030204" pitchFamily="18" charset="0"/>
              </a:rPr>
              <a:t>(World Commission on Environment and Development 1987).</a:t>
            </a:r>
          </a:p>
        </p:txBody>
      </p:sp>
      <p:sp>
        <p:nvSpPr>
          <p:cNvPr id="4" name="Rectangle 3"/>
          <p:cNvSpPr/>
          <p:nvPr/>
        </p:nvSpPr>
        <p:spPr>
          <a:xfrm>
            <a:off x="838199" y="3452883"/>
            <a:ext cx="10216487" cy="1077218"/>
          </a:xfrm>
          <a:prstGeom prst="rect">
            <a:avLst/>
          </a:prstGeom>
        </p:spPr>
        <p:txBody>
          <a:bodyPr wrap="square">
            <a:spAutoFit/>
          </a:bodyPr>
          <a:lstStyle/>
          <a:p>
            <a:pPr>
              <a:lnSpc>
                <a:spcPct val="90000"/>
              </a:lnSpc>
            </a:pPr>
            <a:r>
              <a:rPr lang="en-GB" sz="3200" b="1" dirty="0" smtClean="0">
                <a:latin typeface="Cambria" panose="02040503050406030204" pitchFamily="18" charset="0"/>
              </a:rPr>
              <a:t>Caring for the Earth</a:t>
            </a:r>
          </a:p>
          <a:p>
            <a:pPr marL="742950" lvl="1" indent="-285750">
              <a:lnSpc>
                <a:spcPct val="90000"/>
              </a:lnSpc>
              <a:spcBef>
                <a:spcPts val="600"/>
              </a:spcBef>
              <a:spcAft>
                <a:spcPts val="600"/>
              </a:spcAft>
              <a:buFont typeface="Arial" panose="020B0604020202020204" pitchFamily="34" charset="0"/>
              <a:buChar char="•"/>
            </a:pPr>
            <a:r>
              <a:rPr lang="en-GB" i="1" dirty="0" smtClean="0">
                <a:latin typeface="Cambria" panose="02040503050406030204" pitchFamily="18" charset="0"/>
              </a:rPr>
              <a:t>Improving the quality of life while living within the carrying capacity of supporting ecosystems</a:t>
            </a:r>
          </a:p>
          <a:p>
            <a:pPr lvl="1">
              <a:lnSpc>
                <a:spcPct val="90000"/>
              </a:lnSpc>
              <a:buFont typeface="Arial" panose="020B0604020202020204" pitchFamily="34" charset="0"/>
              <a:buNone/>
            </a:pPr>
            <a:r>
              <a:rPr lang="en-GB" sz="1000" i="1" dirty="0" smtClean="0">
                <a:latin typeface="Cambria" panose="02040503050406030204" pitchFamily="18" charset="0"/>
              </a:rPr>
              <a:t> </a:t>
            </a:r>
            <a:r>
              <a:rPr lang="en-GB" sz="1000" dirty="0" smtClean="0">
                <a:latin typeface="Cambria" panose="02040503050406030204" pitchFamily="18" charset="0"/>
              </a:rPr>
              <a:t>(</a:t>
            </a:r>
            <a:r>
              <a:rPr lang="en-GB" sz="1000" dirty="0" err="1" smtClean="0">
                <a:latin typeface="Cambria" panose="02040503050406030204" pitchFamily="18" charset="0"/>
              </a:rPr>
              <a:t>IUCN</a:t>
            </a:r>
            <a:r>
              <a:rPr lang="en-GB" sz="1000" dirty="0" smtClean="0">
                <a:latin typeface="Cambria" panose="02040503050406030204" pitchFamily="18" charset="0"/>
              </a:rPr>
              <a:t>/</a:t>
            </a:r>
            <a:r>
              <a:rPr lang="en-GB" sz="1000" dirty="0" err="1" smtClean="0">
                <a:latin typeface="Cambria" panose="02040503050406030204" pitchFamily="18" charset="0"/>
              </a:rPr>
              <a:t>UNDP</a:t>
            </a:r>
            <a:r>
              <a:rPr lang="en-GB" sz="1000" dirty="0" smtClean="0">
                <a:latin typeface="Cambria" panose="02040503050406030204" pitchFamily="18" charset="0"/>
              </a:rPr>
              <a:t>/WWF 1991)</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146160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anose="02040503050406030204" pitchFamily="18" charset="0"/>
              </a:rPr>
              <a:t>What is Sustainable Development?</a:t>
            </a:r>
            <a:endParaRPr lang="en-SG" dirty="0">
              <a:latin typeface="Cambria" panose="02040503050406030204" pitchFamily="18" charset="0"/>
            </a:endParaRPr>
          </a:p>
        </p:txBody>
      </p:sp>
      <p:sp>
        <p:nvSpPr>
          <p:cNvPr id="3" name="Content Placeholder 2"/>
          <p:cNvSpPr>
            <a:spLocks noGrp="1"/>
          </p:cNvSpPr>
          <p:nvPr>
            <p:ph idx="1"/>
          </p:nvPr>
        </p:nvSpPr>
        <p:spPr>
          <a:xfrm>
            <a:off x="838200" y="1825624"/>
            <a:ext cx="10515600" cy="1627259"/>
          </a:xfrm>
        </p:spPr>
        <p:txBody>
          <a:bodyPr>
            <a:normAutofit/>
          </a:bodyPr>
          <a:lstStyle/>
          <a:p>
            <a:pPr marL="0" indent="0">
              <a:buNone/>
            </a:pPr>
            <a:r>
              <a:rPr lang="en-GB" sz="3000" b="1" dirty="0" smtClean="0">
                <a:latin typeface="Cambria" panose="02040503050406030204" pitchFamily="18" charset="0"/>
              </a:rPr>
              <a:t>1. How we live well with the environment:</a:t>
            </a:r>
          </a:p>
          <a:p>
            <a:pPr lvl="1">
              <a:spcBef>
                <a:spcPts val="600"/>
              </a:spcBef>
              <a:spcAft>
                <a:spcPts val="600"/>
              </a:spcAft>
            </a:pPr>
            <a:r>
              <a:rPr lang="en-SG" sz="1800" i="1" dirty="0" smtClean="0">
                <a:latin typeface="Cambria" panose="02040503050406030204" pitchFamily="18" charset="0"/>
              </a:rPr>
              <a:t>Responsible use of the worlds resources</a:t>
            </a:r>
          </a:p>
          <a:p>
            <a:pPr lvl="1">
              <a:spcBef>
                <a:spcPts val="600"/>
              </a:spcBef>
              <a:spcAft>
                <a:spcPts val="600"/>
              </a:spcAft>
            </a:pPr>
            <a:r>
              <a:rPr lang="en-SG" sz="1800" i="1" dirty="0" smtClean="0">
                <a:latin typeface="Cambria" panose="02040503050406030204" pitchFamily="18" charset="0"/>
              </a:rPr>
              <a:t>Working with the climate (do we need air conditioning, what's wrong with being warm???)</a:t>
            </a:r>
          </a:p>
          <a:p>
            <a:pPr lvl="1">
              <a:spcBef>
                <a:spcPts val="600"/>
              </a:spcBef>
              <a:spcAft>
                <a:spcPts val="600"/>
              </a:spcAft>
            </a:pPr>
            <a:r>
              <a:rPr lang="en-GB" sz="1800" i="1" dirty="0" smtClean="0">
                <a:latin typeface="Cambria" panose="02040503050406030204" pitchFamily="18" charset="0"/>
              </a:rPr>
              <a:t>Responsible material consumption.</a:t>
            </a:r>
            <a:endParaRPr lang="en-SG" sz="1800" i="1" dirty="0" smtClean="0">
              <a:latin typeface="Cambria" panose="02040503050406030204" pitchFamily="18" charset="0"/>
            </a:endParaRPr>
          </a:p>
        </p:txBody>
      </p:sp>
      <p:sp>
        <p:nvSpPr>
          <p:cNvPr id="4" name="Rectangle 3"/>
          <p:cNvSpPr/>
          <p:nvPr/>
        </p:nvSpPr>
        <p:spPr>
          <a:xfrm>
            <a:off x="838199" y="3930557"/>
            <a:ext cx="10216487" cy="1668149"/>
          </a:xfrm>
          <a:prstGeom prst="rect">
            <a:avLst/>
          </a:prstGeom>
        </p:spPr>
        <p:txBody>
          <a:bodyPr wrap="square">
            <a:spAutoFit/>
          </a:bodyPr>
          <a:lstStyle/>
          <a:p>
            <a:pPr>
              <a:lnSpc>
                <a:spcPct val="90000"/>
              </a:lnSpc>
            </a:pPr>
            <a:r>
              <a:rPr lang="en-GB" sz="3200" b="1" dirty="0" smtClean="0">
                <a:latin typeface="Cambria" panose="02040503050406030204" pitchFamily="18" charset="0"/>
              </a:rPr>
              <a:t>2. How we live well with each other</a:t>
            </a:r>
          </a:p>
          <a:p>
            <a:pPr marL="742950" lvl="1" indent="-285750">
              <a:lnSpc>
                <a:spcPct val="90000"/>
              </a:lnSpc>
              <a:spcBef>
                <a:spcPts val="600"/>
              </a:spcBef>
              <a:spcAft>
                <a:spcPts val="600"/>
              </a:spcAft>
              <a:buFont typeface="Arial" panose="020B0604020202020204" pitchFamily="34" charset="0"/>
              <a:buChar char="•"/>
            </a:pPr>
            <a:r>
              <a:rPr lang="en-GB" i="1" dirty="0" smtClean="0">
                <a:latin typeface="Cambria" panose="02040503050406030204" pitchFamily="18" charset="0"/>
              </a:rPr>
              <a:t>Sharing spaces and places</a:t>
            </a:r>
          </a:p>
          <a:p>
            <a:pPr marL="742950" lvl="1" indent="-285750">
              <a:lnSpc>
                <a:spcPct val="90000"/>
              </a:lnSpc>
              <a:spcBef>
                <a:spcPts val="600"/>
              </a:spcBef>
              <a:spcAft>
                <a:spcPts val="600"/>
              </a:spcAft>
              <a:buFont typeface="Arial" panose="020B0604020202020204" pitchFamily="34" charset="0"/>
              <a:buChar char="•"/>
            </a:pPr>
            <a:r>
              <a:rPr lang="en-GB" i="1" dirty="0" smtClean="0">
                <a:latin typeface="Cambria" panose="02040503050406030204" pitchFamily="18" charset="0"/>
              </a:rPr>
              <a:t>Community initiatives and tolerance</a:t>
            </a:r>
          </a:p>
          <a:p>
            <a:pPr marL="742950" lvl="1" indent="-285750">
              <a:lnSpc>
                <a:spcPct val="90000"/>
              </a:lnSpc>
              <a:spcBef>
                <a:spcPts val="600"/>
              </a:spcBef>
              <a:spcAft>
                <a:spcPts val="600"/>
              </a:spcAft>
              <a:buFont typeface="Arial" panose="020B0604020202020204" pitchFamily="34" charset="0"/>
              <a:buChar char="•"/>
            </a:pPr>
            <a:r>
              <a:rPr lang="en-GB" i="1" dirty="0" smtClean="0">
                <a:latin typeface="Cambria" panose="02040503050406030204" pitchFamily="18" charset="0"/>
              </a:rPr>
              <a:t>Working together</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1189329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anose="02040503050406030204" pitchFamily="18" charset="0"/>
              </a:rPr>
              <a:t>The Tropics &amp; Singapore</a:t>
            </a:r>
            <a:endParaRPr lang="en-SG" dirty="0">
              <a:latin typeface="Cambria" panose="02040503050406030204" pitchFamily="18" charset="0"/>
            </a:endParaRPr>
          </a:p>
        </p:txBody>
      </p:sp>
      <p:sp>
        <p:nvSpPr>
          <p:cNvPr id="6" name="Content Placeholder 2"/>
          <p:cNvSpPr>
            <a:spLocks noGrp="1"/>
          </p:cNvSpPr>
          <p:nvPr>
            <p:ph idx="1"/>
          </p:nvPr>
        </p:nvSpPr>
        <p:spPr>
          <a:xfrm>
            <a:off x="838200" y="1825625"/>
            <a:ext cx="10515600" cy="3005682"/>
          </a:xfrm>
        </p:spPr>
        <p:txBody>
          <a:bodyPr>
            <a:normAutofit/>
          </a:bodyPr>
          <a:lstStyle/>
          <a:p>
            <a:pPr marL="0" indent="0">
              <a:buNone/>
            </a:pPr>
            <a:r>
              <a:rPr lang="en-GB" dirty="0" smtClean="0">
                <a:latin typeface="Cambria" panose="02040503050406030204" pitchFamily="18" charset="0"/>
              </a:rPr>
              <a:t>Discussion: </a:t>
            </a:r>
          </a:p>
          <a:p>
            <a:pPr marL="0" indent="0">
              <a:buNone/>
            </a:pPr>
            <a:endParaRPr lang="en-GB" dirty="0">
              <a:latin typeface="Cambria" panose="02040503050406030204" pitchFamily="18" charset="0"/>
            </a:endParaRPr>
          </a:p>
          <a:p>
            <a:pPr marL="0" indent="0">
              <a:buNone/>
            </a:pPr>
            <a:r>
              <a:rPr lang="en-GB" dirty="0" smtClean="0">
                <a:latin typeface="Cambria" panose="02040503050406030204" pitchFamily="18" charset="0"/>
              </a:rPr>
              <a:t>1. What characterises our climate (describe the weather).</a:t>
            </a:r>
          </a:p>
          <a:p>
            <a:pPr marL="0" indent="0">
              <a:buNone/>
            </a:pPr>
            <a:endParaRPr lang="en-GB" dirty="0">
              <a:latin typeface="Cambria" panose="02040503050406030204" pitchFamily="18" charset="0"/>
            </a:endParaRPr>
          </a:p>
          <a:p>
            <a:pPr marL="0" indent="0">
              <a:buNone/>
            </a:pPr>
            <a:r>
              <a:rPr lang="en-GB" dirty="0" smtClean="0">
                <a:latin typeface="Cambria" panose="02040503050406030204" pitchFamily="18" charset="0"/>
              </a:rPr>
              <a:t>2. How does this affect building design?</a:t>
            </a:r>
          </a:p>
          <a:p>
            <a:pPr marL="0" indent="0">
              <a:buNone/>
            </a:pPr>
            <a:endParaRPr lang="en-GB" dirty="0">
              <a:latin typeface="Cambria" panose="02040503050406030204"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752971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630"/>
            <a:ext cx="10515600" cy="1325563"/>
          </a:xfrm>
        </p:spPr>
        <p:txBody>
          <a:bodyPr/>
          <a:lstStyle/>
          <a:p>
            <a:r>
              <a:rPr lang="en-GB" dirty="0" smtClean="0">
                <a:latin typeface="Cambria" panose="02040503050406030204" pitchFamily="18" charset="0"/>
              </a:rPr>
              <a:t>The Tropics &amp; Singapore</a:t>
            </a:r>
            <a:endParaRPr lang="en-SG" dirty="0">
              <a:latin typeface="Cambria" panose="020405030504060302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771033"/>
            <a:ext cx="9338065" cy="5032375"/>
          </a:xfrm>
          <a:prstGeom prst="rect">
            <a:avLst/>
          </a:prstGeom>
        </p:spPr>
      </p:pic>
      <p:sp>
        <p:nvSpPr>
          <p:cNvPr id="5" name="Content Placeholder 2"/>
          <p:cNvSpPr>
            <a:spLocks noGrp="1"/>
          </p:cNvSpPr>
          <p:nvPr>
            <p:ph idx="1"/>
          </p:nvPr>
        </p:nvSpPr>
        <p:spPr>
          <a:xfrm>
            <a:off x="838200" y="1346368"/>
            <a:ext cx="10515600" cy="687148"/>
          </a:xfrm>
        </p:spPr>
        <p:txBody>
          <a:bodyPr>
            <a:normAutofit/>
          </a:bodyPr>
          <a:lstStyle/>
          <a:p>
            <a:pPr marL="0" indent="0">
              <a:buNone/>
            </a:pPr>
            <a:r>
              <a:rPr lang="en-GB" sz="2000" dirty="0" err="1" smtClean="0">
                <a:latin typeface="Cambria" panose="02040503050406030204" pitchFamily="18" charset="0"/>
              </a:rPr>
              <a:t>Köppen</a:t>
            </a:r>
            <a:r>
              <a:rPr lang="en-GB" sz="2000" dirty="0" smtClean="0">
                <a:latin typeface="Cambria" panose="02040503050406030204" pitchFamily="18" charset="0"/>
              </a:rPr>
              <a:t> climate classification – The 5 climate groups</a:t>
            </a:r>
          </a:p>
        </p:txBody>
      </p:sp>
      <p:sp>
        <p:nvSpPr>
          <p:cNvPr id="8" name="Content Placeholder 2"/>
          <p:cNvSpPr txBox="1">
            <a:spLocks/>
          </p:cNvSpPr>
          <p:nvPr/>
        </p:nvSpPr>
        <p:spPr>
          <a:xfrm>
            <a:off x="9457899" y="2171420"/>
            <a:ext cx="1160060" cy="3154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smtClean="0">
                <a:latin typeface="Cambria" panose="02040503050406030204" pitchFamily="18" charset="0"/>
              </a:rPr>
              <a:t>Tropical</a:t>
            </a:r>
            <a:endParaRPr lang="en-GB" sz="1800" dirty="0">
              <a:latin typeface="Cambria" panose="02040503050406030204" pitchFamily="18" charset="0"/>
            </a:endParaRPr>
          </a:p>
        </p:txBody>
      </p:sp>
      <p:sp>
        <p:nvSpPr>
          <p:cNvPr id="9" name="Content Placeholder 2"/>
          <p:cNvSpPr txBox="1">
            <a:spLocks/>
          </p:cNvSpPr>
          <p:nvPr/>
        </p:nvSpPr>
        <p:spPr>
          <a:xfrm>
            <a:off x="9457899" y="2679403"/>
            <a:ext cx="1160060" cy="31548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smtClean="0">
                <a:latin typeface="Cambria" panose="02040503050406030204" pitchFamily="18" charset="0"/>
              </a:rPr>
              <a:t>Dry / Arid</a:t>
            </a:r>
            <a:endParaRPr lang="en-GB" sz="1800" dirty="0">
              <a:latin typeface="Cambria" panose="02040503050406030204" pitchFamily="18" charset="0"/>
            </a:endParaRPr>
          </a:p>
        </p:txBody>
      </p:sp>
      <p:sp>
        <p:nvSpPr>
          <p:cNvPr id="10" name="Content Placeholder 2"/>
          <p:cNvSpPr txBox="1">
            <a:spLocks/>
          </p:cNvSpPr>
          <p:nvPr/>
        </p:nvSpPr>
        <p:spPr>
          <a:xfrm>
            <a:off x="9457899" y="3205633"/>
            <a:ext cx="1446662" cy="3291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smtClean="0">
                <a:latin typeface="Cambria" panose="02040503050406030204" pitchFamily="18" charset="0"/>
              </a:rPr>
              <a:t>Temperate</a:t>
            </a:r>
            <a:endParaRPr lang="en-GB" sz="1800" dirty="0">
              <a:latin typeface="Cambria" panose="02040503050406030204" pitchFamily="18" charset="0"/>
            </a:endParaRPr>
          </a:p>
        </p:txBody>
      </p:sp>
      <p:sp>
        <p:nvSpPr>
          <p:cNvPr id="11" name="Content Placeholder 2"/>
          <p:cNvSpPr txBox="1">
            <a:spLocks/>
          </p:cNvSpPr>
          <p:nvPr/>
        </p:nvSpPr>
        <p:spPr>
          <a:xfrm>
            <a:off x="9457899" y="3745512"/>
            <a:ext cx="1446662" cy="3291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smtClean="0">
                <a:latin typeface="Cambria" panose="02040503050406030204" pitchFamily="18" charset="0"/>
              </a:rPr>
              <a:t>Cool / Snow</a:t>
            </a:r>
            <a:endParaRPr lang="en-GB" sz="1800" dirty="0">
              <a:latin typeface="Cambria" panose="02040503050406030204" pitchFamily="18" charset="0"/>
            </a:endParaRPr>
          </a:p>
        </p:txBody>
      </p:sp>
      <p:sp>
        <p:nvSpPr>
          <p:cNvPr id="12" name="Content Placeholder 2"/>
          <p:cNvSpPr txBox="1">
            <a:spLocks/>
          </p:cNvSpPr>
          <p:nvPr/>
        </p:nvSpPr>
        <p:spPr>
          <a:xfrm>
            <a:off x="9457899" y="4226438"/>
            <a:ext cx="1446662" cy="3291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smtClean="0">
                <a:latin typeface="Cambria" panose="02040503050406030204" pitchFamily="18" charset="0"/>
              </a:rPr>
              <a:t>Polar</a:t>
            </a:r>
            <a:endParaRPr lang="en-GB" sz="1800" dirty="0">
              <a:latin typeface="Cambria" panose="02040503050406030204" pitchFamily="18" charset="0"/>
            </a:endParaRPr>
          </a:p>
        </p:txBody>
      </p:sp>
      <p:sp>
        <p:nvSpPr>
          <p:cNvPr id="13" name="TextBox 12"/>
          <p:cNvSpPr txBox="1"/>
          <p:nvPr/>
        </p:nvSpPr>
        <p:spPr>
          <a:xfrm>
            <a:off x="607268" y="6018588"/>
            <a:ext cx="2381117" cy="246221"/>
          </a:xfrm>
          <a:prstGeom prst="rect">
            <a:avLst/>
          </a:prstGeom>
          <a:noFill/>
        </p:spPr>
        <p:txBody>
          <a:bodyPr wrap="square" rtlCol="0">
            <a:spAutoFit/>
          </a:bodyPr>
          <a:lstStyle/>
          <a:p>
            <a:r>
              <a:rPr lang="en-GB" sz="1000" dirty="0" smtClean="0">
                <a:latin typeface="Cambria" panose="02040503050406030204" pitchFamily="18" charset="0"/>
              </a:rPr>
              <a:t>Adapted from Chen &amp; Chen (2013)</a:t>
            </a:r>
            <a:endParaRPr lang="en-SG" sz="1000" dirty="0">
              <a:latin typeface="Cambria" panose="02040503050406030204" pitchFamily="18" charset="0"/>
            </a:endParaRP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3646100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71085" y="2622096"/>
            <a:ext cx="4744118" cy="92896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782362" y="1473957"/>
            <a:ext cx="4744118" cy="900753"/>
          </a:xfrm>
          <a:prstGeom prst="rect">
            <a:avLst/>
          </a:prstGeom>
        </p:spPr>
      </p:pic>
      <p:sp>
        <p:nvSpPr>
          <p:cNvPr id="2" name="Title 1"/>
          <p:cNvSpPr>
            <a:spLocks noGrp="1"/>
          </p:cNvSpPr>
          <p:nvPr>
            <p:ph type="title"/>
          </p:nvPr>
        </p:nvSpPr>
        <p:spPr/>
        <p:txBody>
          <a:bodyPr/>
          <a:lstStyle/>
          <a:p>
            <a:r>
              <a:rPr lang="en-GB" dirty="0" smtClean="0">
                <a:latin typeface="Cambria" panose="02040503050406030204" pitchFamily="18" charset="0"/>
              </a:rPr>
              <a:t>How did we design for the climate in past?</a:t>
            </a:r>
            <a:endParaRPr lang="en-SG" dirty="0">
              <a:latin typeface="Cambria" panose="02040503050406030204" pitchFamily="18" charset="0"/>
            </a:endParaRPr>
          </a:p>
        </p:txBody>
      </p:sp>
      <p:sp>
        <p:nvSpPr>
          <p:cNvPr id="6" name="Content Placeholder 2"/>
          <p:cNvSpPr>
            <a:spLocks noGrp="1"/>
          </p:cNvSpPr>
          <p:nvPr>
            <p:ph idx="1"/>
          </p:nvPr>
        </p:nvSpPr>
        <p:spPr>
          <a:xfrm>
            <a:off x="838200" y="1690688"/>
            <a:ext cx="5426122" cy="4404238"/>
          </a:xfrm>
        </p:spPr>
        <p:txBody>
          <a:bodyPr>
            <a:normAutofit/>
          </a:bodyPr>
          <a:lstStyle/>
          <a:p>
            <a:pPr marL="0" indent="0" algn="just">
              <a:buNone/>
            </a:pPr>
            <a:r>
              <a:rPr lang="en-GB" sz="1800" dirty="0" smtClean="0">
                <a:latin typeface="Cambria" panose="02040503050406030204" pitchFamily="18" charset="0"/>
              </a:rPr>
              <a:t>Many of the strategies that address sustainable design are not new or complex. Each region in the past developed local building styles that addressed the climatic conditions in a sensitive manner (their </a:t>
            </a:r>
            <a:r>
              <a:rPr lang="en-GB" sz="1800" i="1" dirty="0" smtClean="0">
                <a:latin typeface="Cambria" panose="02040503050406030204" pitchFamily="18" charset="0"/>
              </a:rPr>
              <a:t>vernacular</a:t>
            </a:r>
            <a:r>
              <a:rPr lang="en-GB" sz="1800" dirty="0" smtClean="0">
                <a:latin typeface="Cambria" panose="02040503050406030204" pitchFamily="18" charset="0"/>
              </a:rPr>
              <a:t> architecture).</a:t>
            </a:r>
          </a:p>
          <a:p>
            <a:pPr marL="0" indent="0" algn="just">
              <a:buNone/>
            </a:pPr>
            <a:r>
              <a:rPr lang="en-GB" sz="1800" dirty="0" smtClean="0">
                <a:latin typeface="Cambria" panose="02040503050406030204" pitchFamily="18" charset="0"/>
              </a:rPr>
              <a:t>The climatic vernacular produced buildings that had low</a:t>
            </a:r>
            <a:r>
              <a:rPr lang="en-SG" sz="1800" dirty="0" smtClean="0">
                <a:latin typeface="Cambria" panose="02040503050406030204" pitchFamily="18" charset="0"/>
              </a:rPr>
              <a:t> energy consumption, used local materials, were sensitive to sites (light footprints); creative use of limited resources, and a response to climate for natural comfort. </a:t>
            </a:r>
          </a:p>
          <a:p>
            <a:pPr marL="0" indent="0">
              <a:buNone/>
            </a:pPr>
            <a:endParaRPr lang="en-GB" sz="1800" dirty="0" smtClean="0">
              <a:latin typeface="Cambria" panose="02040503050406030204" pitchFamily="18" charset="0"/>
            </a:endParaRPr>
          </a:p>
        </p:txBody>
      </p:sp>
      <p:sp>
        <p:nvSpPr>
          <p:cNvPr id="4" name="Rectangle 3"/>
          <p:cNvSpPr/>
          <p:nvPr/>
        </p:nvSpPr>
        <p:spPr>
          <a:xfrm>
            <a:off x="6782362" y="2305722"/>
            <a:ext cx="5257273" cy="369332"/>
          </a:xfrm>
          <a:prstGeom prst="rect">
            <a:avLst/>
          </a:prstGeom>
        </p:spPr>
        <p:txBody>
          <a:bodyPr wrap="none">
            <a:spAutoFit/>
          </a:bodyPr>
          <a:lstStyle/>
          <a:p>
            <a:r>
              <a:rPr lang="en-GB" dirty="0" smtClean="0">
                <a:latin typeface="Cambria" panose="02040503050406030204" pitchFamily="18" charset="0"/>
              </a:rPr>
              <a:t>Cool – </a:t>
            </a:r>
            <a:r>
              <a:rPr lang="en-GB" sz="1400" dirty="0" smtClean="0">
                <a:latin typeface="Cambria" panose="02040503050406030204" pitchFamily="18" charset="0"/>
              </a:rPr>
              <a:t>roofs have low pitch to allow dry snow to act as insulation</a:t>
            </a:r>
            <a:endParaRPr lang="en-SG" sz="1400" dirty="0"/>
          </a:p>
        </p:txBody>
      </p:sp>
      <p:sp>
        <p:nvSpPr>
          <p:cNvPr id="7" name="Rectangle 6"/>
          <p:cNvSpPr/>
          <p:nvPr/>
        </p:nvSpPr>
        <p:spPr>
          <a:xfrm>
            <a:off x="6782362" y="3362513"/>
            <a:ext cx="5257273" cy="584775"/>
          </a:xfrm>
          <a:prstGeom prst="rect">
            <a:avLst/>
          </a:prstGeom>
        </p:spPr>
        <p:txBody>
          <a:bodyPr wrap="square">
            <a:spAutoFit/>
          </a:bodyPr>
          <a:lstStyle/>
          <a:p>
            <a:r>
              <a:rPr lang="en-GB" dirty="0" smtClean="0">
                <a:latin typeface="Cambria" panose="02040503050406030204" pitchFamily="18" charset="0"/>
              </a:rPr>
              <a:t>Temperate – </a:t>
            </a:r>
            <a:r>
              <a:rPr lang="en-GB" sz="1400" dirty="0" smtClean="0">
                <a:latin typeface="Cambria" panose="02040503050406030204" pitchFamily="18" charset="0"/>
              </a:rPr>
              <a:t>walls are more protective than roof, which has medium pitch for rain run off</a:t>
            </a:r>
            <a:endParaRPr lang="en-SG" sz="1400" dirty="0"/>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42804" b="14888"/>
          <a:stretch/>
        </p:blipFill>
        <p:spPr>
          <a:xfrm>
            <a:off x="6765487" y="5065551"/>
            <a:ext cx="4744118" cy="900752"/>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b="61149"/>
          <a:stretch/>
        </p:blipFill>
        <p:spPr>
          <a:xfrm>
            <a:off x="6782362" y="3867430"/>
            <a:ext cx="4744118" cy="827155"/>
          </a:xfrm>
          <a:prstGeom prst="rect">
            <a:avLst/>
          </a:prstGeom>
        </p:spPr>
      </p:pic>
      <p:sp>
        <p:nvSpPr>
          <p:cNvPr id="11" name="Rectangle 10"/>
          <p:cNvSpPr/>
          <p:nvPr/>
        </p:nvSpPr>
        <p:spPr>
          <a:xfrm>
            <a:off x="6871085" y="4560385"/>
            <a:ext cx="5257273" cy="584775"/>
          </a:xfrm>
          <a:prstGeom prst="rect">
            <a:avLst/>
          </a:prstGeom>
        </p:spPr>
        <p:txBody>
          <a:bodyPr wrap="square">
            <a:spAutoFit/>
          </a:bodyPr>
          <a:lstStyle/>
          <a:p>
            <a:r>
              <a:rPr lang="en-GB" dirty="0" smtClean="0">
                <a:latin typeface="Cambria" panose="02040503050406030204" pitchFamily="18" charset="0"/>
              </a:rPr>
              <a:t>Dry – </a:t>
            </a:r>
            <a:r>
              <a:rPr lang="en-GB" sz="1400" dirty="0" smtClean="0">
                <a:latin typeface="Cambria" panose="02040503050406030204" pitchFamily="18" charset="0"/>
              </a:rPr>
              <a:t>usually characterised by flat roofs with minimal surface area and made of heavyweight construction such as clay</a:t>
            </a:r>
            <a:endParaRPr lang="en-SG" sz="1400" dirty="0"/>
          </a:p>
        </p:txBody>
      </p:sp>
      <p:sp>
        <p:nvSpPr>
          <p:cNvPr id="12" name="Rectangle 11"/>
          <p:cNvSpPr/>
          <p:nvPr/>
        </p:nvSpPr>
        <p:spPr>
          <a:xfrm>
            <a:off x="6866487" y="5841575"/>
            <a:ext cx="5257273" cy="584775"/>
          </a:xfrm>
          <a:prstGeom prst="rect">
            <a:avLst/>
          </a:prstGeom>
        </p:spPr>
        <p:txBody>
          <a:bodyPr wrap="square">
            <a:spAutoFit/>
          </a:bodyPr>
          <a:lstStyle/>
          <a:p>
            <a:r>
              <a:rPr lang="en-GB" dirty="0" smtClean="0">
                <a:latin typeface="Cambria" panose="02040503050406030204" pitchFamily="18" charset="0"/>
              </a:rPr>
              <a:t>Tropical – </a:t>
            </a:r>
            <a:r>
              <a:rPr lang="en-GB" sz="1400" dirty="0" smtClean="0">
                <a:latin typeface="Cambria" panose="02040503050406030204" pitchFamily="18" charset="0"/>
              </a:rPr>
              <a:t>roofs more important than walls (which were often omitted). A high pitch roof allows both drainage and ventilation</a:t>
            </a:r>
            <a:endParaRPr lang="en-SG" sz="1400" dirty="0"/>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3577249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anose="02040503050406030204" pitchFamily="18" charset="0"/>
              </a:rPr>
              <a:t>How did we design for the climate in past?</a:t>
            </a:r>
            <a:endParaRPr lang="en-SG" dirty="0">
              <a:latin typeface="Cambria" panose="02040503050406030204" pitchFamily="18" charset="0"/>
            </a:endParaRPr>
          </a:p>
        </p:txBody>
      </p:sp>
      <p:sp>
        <p:nvSpPr>
          <p:cNvPr id="6" name="Content Placeholder 2"/>
          <p:cNvSpPr>
            <a:spLocks noGrp="1"/>
          </p:cNvSpPr>
          <p:nvPr>
            <p:ph idx="1"/>
          </p:nvPr>
        </p:nvSpPr>
        <p:spPr>
          <a:xfrm>
            <a:off x="838200" y="1825625"/>
            <a:ext cx="10515600" cy="2678136"/>
          </a:xfrm>
        </p:spPr>
        <p:txBody>
          <a:bodyPr>
            <a:normAutofit/>
          </a:bodyPr>
          <a:lstStyle/>
          <a:p>
            <a:pPr marL="0" indent="0">
              <a:buNone/>
            </a:pPr>
            <a:r>
              <a:rPr lang="en-GB" sz="1800" dirty="0" smtClean="0">
                <a:latin typeface="Cambria" panose="02040503050406030204" pitchFamily="18" charset="0"/>
              </a:rPr>
              <a:t>The following images show the vernacular approach to the tropical environment. See how many green features you can spot as these will be explored in the next lesson in more detail.</a:t>
            </a:r>
          </a:p>
          <a:p>
            <a:pPr marL="0" indent="0">
              <a:buNone/>
            </a:pPr>
            <a:endParaRPr lang="en-GB" sz="18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3790693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anose="02040503050406030204" pitchFamily="18" charset="0"/>
              </a:rPr>
              <a:t>How did we design for the climate in past?</a:t>
            </a:r>
            <a:endParaRPr lang="en-SG" dirty="0">
              <a:latin typeface="Cambria" panose="02040503050406030204" pitchFamily="18" charset="0"/>
            </a:endParaRPr>
          </a:p>
        </p:txBody>
      </p:sp>
      <p:pic>
        <p:nvPicPr>
          <p:cNvPr id="5" name="Picture 3" descr="G:\6.0 Photos\2010\04.Bintan 9-11 May 2010\P10205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808" y="1499706"/>
            <a:ext cx="6476384" cy="4856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991333" y="6356325"/>
            <a:ext cx="1676400" cy="246221"/>
          </a:xfrm>
          <a:prstGeom prst="rect">
            <a:avLst/>
          </a:prstGeom>
          <a:noFill/>
        </p:spPr>
        <p:txBody>
          <a:bodyPr wrap="square" rtlCol="0">
            <a:spAutoFit/>
          </a:bodyPr>
          <a:lstStyle/>
          <a:p>
            <a:r>
              <a:rPr lang="en-GB" sz="1000" dirty="0" smtClean="0">
                <a:latin typeface="Cambria" panose="02040503050406030204" pitchFamily="18" charset="0"/>
              </a:rPr>
              <a:t>Benjamin Towell (2014)</a:t>
            </a:r>
            <a:endParaRPr lang="en-SG" sz="1000" dirty="0">
              <a:latin typeface="Cambria" panose="02040503050406030204" pitchFamily="18"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1544207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999"/>
            <a:ext cx="10515600" cy="1325563"/>
          </a:xfrm>
        </p:spPr>
        <p:txBody>
          <a:bodyPr/>
          <a:lstStyle/>
          <a:p>
            <a:r>
              <a:rPr lang="en-GB" dirty="0" smtClean="0">
                <a:latin typeface="Cambria" panose="02040503050406030204" pitchFamily="18" charset="0"/>
              </a:rPr>
              <a:t>How did we design for the climate in past?</a:t>
            </a:r>
            <a:endParaRPr lang="en-SG" dirty="0">
              <a:latin typeface="Cambria" panose="020405030504060302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24" y="1350651"/>
            <a:ext cx="3749040" cy="522122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7239" y="1350650"/>
            <a:ext cx="7245369" cy="5169481"/>
          </a:xfrm>
          <a:prstGeom prst="rect">
            <a:avLst/>
          </a:prstGeom>
        </p:spPr>
      </p:pic>
      <p:sp>
        <p:nvSpPr>
          <p:cNvPr id="6" name="TextBox 5"/>
          <p:cNvSpPr txBox="1"/>
          <p:nvPr/>
        </p:nvSpPr>
        <p:spPr>
          <a:xfrm>
            <a:off x="5410588" y="6571875"/>
            <a:ext cx="1676400" cy="246221"/>
          </a:xfrm>
          <a:prstGeom prst="rect">
            <a:avLst/>
          </a:prstGeom>
          <a:noFill/>
        </p:spPr>
        <p:txBody>
          <a:bodyPr wrap="square" rtlCol="0">
            <a:spAutoFit/>
          </a:bodyPr>
          <a:lstStyle/>
          <a:p>
            <a:r>
              <a:rPr lang="en-GB" sz="1000" dirty="0" smtClean="0">
                <a:latin typeface="Cambria" panose="02040503050406030204" pitchFamily="18" charset="0"/>
              </a:rPr>
              <a:t>Loy </a:t>
            </a:r>
            <a:r>
              <a:rPr lang="en-GB" sz="1000" dirty="0" err="1" smtClean="0">
                <a:latin typeface="Cambria" panose="02040503050406030204" pitchFamily="18" charset="0"/>
              </a:rPr>
              <a:t>Chye</a:t>
            </a:r>
            <a:r>
              <a:rPr lang="en-GB" sz="1000" dirty="0" smtClean="0">
                <a:latin typeface="Cambria" panose="02040503050406030204" pitchFamily="18" charset="0"/>
              </a:rPr>
              <a:t> </a:t>
            </a:r>
            <a:r>
              <a:rPr lang="en-GB" sz="1000" dirty="0" err="1" smtClean="0">
                <a:latin typeface="Cambria" panose="02040503050406030204" pitchFamily="18" charset="0"/>
              </a:rPr>
              <a:t>Chuan</a:t>
            </a:r>
            <a:r>
              <a:rPr lang="en-GB" sz="1000" dirty="0" smtClean="0">
                <a:latin typeface="Cambria" panose="02040503050406030204" pitchFamily="18" charset="0"/>
              </a:rPr>
              <a:t> (Artist)</a:t>
            </a:r>
            <a:endParaRPr lang="en-SG" sz="1000" dirty="0">
              <a:latin typeface="Cambria" panose="02040503050406030204" pitchFamily="18" charset="0"/>
            </a:endParaRP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3128740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999"/>
            <a:ext cx="10515600" cy="1325563"/>
          </a:xfrm>
        </p:spPr>
        <p:txBody>
          <a:bodyPr/>
          <a:lstStyle/>
          <a:p>
            <a:r>
              <a:rPr lang="en-GB" dirty="0" smtClean="0">
                <a:latin typeface="Cambria" panose="02040503050406030204" pitchFamily="18" charset="0"/>
              </a:rPr>
              <a:t>How did we design for the climate in past?</a:t>
            </a:r>
            <a:endParaRPr lang="en-SG" dirty="0">
              <a:latin typeface="Cambria" panose="020405030504060302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872" y="1380198"/>
            <a:ext cx="6822255" cy="5123476"/>
          </a:xfrm>
          <a:prstGeom prst="rect">
            <a:avLst/>
          </a:prstGeom>
        </p:spPr>
      </p:pic>
      <p:sp>
        <p:nvSpPr>
          <p:cNvPr id="6" name="TextBox 5"/>
          <p:cNvSpPr txBox="1"/>
          <p:nvPr/>
        </p:nvSpPr>
        <p:spPr>
          <a:xfrm>
            <a:off x="5341140" y="6560249"/>
            <a:ext cx="1676400" cy="246221"/>
          </a:xfrm>
          <a:prstGeom prst="rect">
            <a:avLst/>
          </a:prstGeom>
          <a:noFill/>
        </p:spPr>
        <p:txBody>
          <a:bodyPr wrap="square" rtlCol="0">
            <a:spAutoFit/>
          </a:bodyPr>
          <a:lstStyle/>
          <a:p>
            <a:r>
              <a:rPr lang="en-GB" sz="1000" dirty="0" smtClean="0">
                <a:latin typeface="Cambria" panose="02040503050406030204" pitchFamily="18" charset="0"/>
              </a:rPr>
              <a:t>Loy </a:t>
            </a:r>
            <a:r>
              <a:rPr lang="en-GB" sz="1000" dirty="0" err="1" smtClean="0">
                <a:latin typeface="Cambria" panose="02040503050406030204" pitchFamily="18" charset="0"/>
              </a:rPr>
              <a:t>Chye</a:t>
            </a:r>
            <a:r>
              <a:rPr lang="en-GB" sz="1000" dirty="0" smtClean="0">
                <a:latin typeface="Cambria" panose="02040503050406030204" pitchFamily="18" charset="0"/>
              </a:rPr>
              <a:t> </a:t>
            </a:r>
            <a:r>
              <a:rPr lang="en-GB" sz="1000" dirty="0" err="1" smtClean="0">
                <a:latin typeface="Cambria" panose="02040503050406030204" pitchFamily="18" charset="0"/>
              </a:rPr>
              <a:t>Chuan</a:t>
            </a:r>
            <a:r>
              <a:rPr lang="en-GB" sz="1000" dirty="0" smtClean="0">
                <a:latin typeface="Cambria" panose="02040503050406030204" pitchFamily="18" charset="0"/>
              </a:rPr>
              <a:t> (Artist)</a:t>
            </a:r>
            <a:endParaRPr lang="en-SG" sz="1000" dirty="0">
              <a:latin typeface="Cambria" panose="02040503050406030204" pitchFamily="18"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3213397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999"/>
            <a:ext cx="10515600" cy="1325563"/>
          </a:xfrm>
        </p:spPr>
        <p:txBody>
          <a:bodyPr/>
          <a:lstStyle/>
          <a:p>
            <a:r>
              <a:rPr lang="en-GB" dirty="0" smtClean="0">
                <a:latin typeface="Cambria" panose="02040503050406030204" pitchFamily="18" charset="0"/>
              </a:rPr>
              <a:t>How did we design for the climate in past?</a:t>
            </a:r>
            <a:endParaRPr lang="en-SG" dirty="0">
              <a:latin typeface="Cambria" panose="02040503050406030204" pitchFamily="18" charset="0"/>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62" r="15738"/>
          <a:stretch/>
        </p:blipFill>
        <p:spPr bwMode="auto">
          <a:xfrm>
            <a:off x="2333767" y="1284027"/>
            <a:ext cx="6919416"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350445" y="1693488"/>
            <a:ext cx="2320118" cy="246221"/>
          </a:xfrm>
          <a:prstGeom prst="rect">
            <a:avLst/>
          </a:prstGeom>
          <a:noFill/>
        </p:spPr>
        <p:txBody>
          <a:bodyPr wrap="square" rtlCol="0">
            <a:spAutoFit/>
          </a:bodyPr>
          <a:lstStyle/>
          <a:p>
            <a:r>
              <a:rPr lang="en-GB" sz="1000" dirty="0" smtClean="0">
                <a:latin typeface="Cambria" panose="02040503050406030204" pitchFamily="18" charset="0"/>
              </a:rPr>
              <a:t>Singapore Improvement Trust (1957)</a:t>
            </a:r>
            <a:endParaRPr lang="en-SG" sz="1000" dirty="0">
              <a:latin typeface="Cambria" panose="02040503050406030204" pitchFamily="18"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2176895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anose="02040503050406030204" pitchFamily="18" charset="0"/>
              </a:rPr>
              <a:t>Course Objectives</a:t>
            </a:r>
            <a:endParaRPr lang="en-SG" dirty="0">
              <a:latin typeface="Cambria" panose="02040503050406030204" pitchFamily="18" charset="0"/>
            </a:endParaRPr>
          </a:p>
        </p:txBody>
      </p:sp>
      <p:sp>
        <p:nvSpPr>
          <p:cNvPr id="3" name="Content Placeholder 2"/>
          <p:cNvSpPr>
            <a:spLocks noGrp="1"/>
          </p:cNvSpPr>
          <p:nvPr>
            <p:ph idx="1"/>
          </p:nvPr>
        </p:nvSpPr>
        <p:spPr>
          <a:xfrm>
            <a:off x="838200" y="1825625"/>
            <a:ext cx="5930900" cy="4351338"/>
          </a:xfrm>
        </p:spPr>
        <p:txBody>
          <a:bodyPr>
            <a:normAutofit/>
          </a:bodyPr>
          <a:lstStyle/>
          <a:p>
            <a:pPr algn="just">
              <a:spcBef>
                <a:spcPts val="600"/>
              </a:spcBef>
              <a:spcAft>
                <a:spcPts val="600"/>
              </a:spcAft>
            </a:pPr>
            <a:r>
              <a:rPr lang="en-SG" sz="1800" dirty="0" smtClean="0">
                <a:latin typeface="Cambria" panose="02040503050406030204" pitchFamily="18" charset="0"/>
              </a:rPr>
              <a:t>To identify a green building as one that is energy-efficient, water-efficient, consumes fewer resources and has a reduced environmental impact</a:t>
            </a:r>
          </a:p>
          <a:p>
            <a:pPr algn="just">
              <a:spcBef>
                <a:spcPts val="600"/>
              </a:spcBef>
              <a:spcAft>
                <a:spcPts val="600"/>
              </a:spcAft>
            </a:pPr>
            <a:r>
              <a:rPr lang="en-SG" sz="1800" dirty="0" smtClean="0">
                <a:latin typeface="Cambria" panose="02040503050406030204" pitchFamily="18" charset="0"/>
              </a:rPr>
              <a:t>To identify the key consumers of energy in a building and the strategies that can be adopted to reduce the energy consumption </a:t>
            </a:r>
          </a:p>
          <a:p>
            <a:pPr algn="just">
              <a:spcBef>
                <a:spcPts val="600"/>
              </a:spcBef>
              <a:spcAft>
                <a:spcPts val="600"/>
              </a:spcAft>
            </a:pPr>
            <a:r>
              <a:rPr lang="en-SG" sz="1800" dirty="0" smtClean="0">
                <a:latin typeface="Cambria" panose="02040503050406030204" pitchFamily="18" charset="0"/>
              </a:rPr>
              <a:t>To be familiar with the Energy Efficiency Index (</a:t>
            </a:r>
            <a:r>
              <a:rPr lang="en-SG" sz="1800" dirty="0" err="1" smtClean="0">
                <a:latin typeface="Cambria" panose="02040503050406030204" pitchFamily="18" charset="0"/>
              </a:rPr>
              <a:t>EEI</a:t>
            </a:r>
            <a:r>
              <a:rPr lang="en-SG" sz="1800" dirty="0" smtClean="0">
                <a:latin typeface="Cambria" panose="02040503050406030204" pitchFamily="18" charset="0"/>
              </a:rPr>
              <a:t>) and how it serves as a benchmark to compare buildings with similar characteristics</a:t>
            </a:r>
          </a:p>
          <a:p>
            <a:pPr algn="just">
              <a:spcBef>
                <a:spcPts val="600"/>
              </a:spcBef>
              <a:spcAft>
                <a:spcPts val="600"/>
              </a:spcAft>
            </a:pPr>
            <a:r>
              <a:rPr lang="en-SG" sz="1800" dirty="0" smtClean="0">
                <a:latin typeface="Cambria" panose="02040503050406030204" pitchFamily="18" charset="0"/>
              </a:rPr>
              <a:t>To understand the role of Green Mark in recognising green buildings in Singapore </a:t>
            </a:r>
            <a:endParaRPr lang="en-SG" sz="1800" dirty="0">
              <a:latin typeface="Cambria" panose="02040503050406030204"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2265586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999"/>
            <a:ext cx="10515600" cy="1325563"/>
          </a:xfrm>
        </p:spPr>
        <p:txBody>
          <a:bodyPr/>
          <a:lstStyle/>
          <a:p>
            <a:r>
              <a:rPr lang="en-GB" dirty="0" smtClean="0">
                <a:latin typeface="Cambria" panose="02040503050406030204" pitchFamily="18" charset="0"/>
              </a:rPr>
              <a:t>How did we design for the climate in past?</a:t>
            </a:r>
            <a:endParaRPr lang="en-SG" dirty="0">
              <a:latin typeface="Cambria" panose="02040503050406030204" pitchFamily="18" charset="0"/>
            </a:endParaRPr>
          </a:p>
        </p:txBody>
      </p:sp>
      <p:pic>
        <p:nvPicPr>
          <p:cNvPr id="5" name="Picture 2" descr="G:\xx_backup\M.Arch\M.Arch Dissertation\pictures\kids open space.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694473" y="1417093"/>
            <a:ext cx="6803054"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662961" y="2063878"/>
            <a:ext cx="2320118" cy="246221"/>
          </a:xfrm>
          <a:prstGeom prst="rect">
            <a:avLst/>
          </a:prstGeom>
          <a:noFill/>
        </p:spPr>
        <p:txBody>
          <a:bodyPr wrap="square" rtlCol="0">
            <a:spAutoFit/>
          </a:bodyPr>
          <a:lstStyle/>
          <a:p>
            <a:r>
              <a:rPr lang="en-GB" sz="1000" dirty="0" smtClean="0">
                <a:latin typeface="Cambria" panose="02040503050406030204" pitchFamily="18" charset="0"/>
              </a:rPr>
              <a:t>Singapore Improvement Trust (1957)</a:t>
            </a:r>
            <a:endParaRPr lang="en-SG" sz="1000" dirty="0">
              <a:latin typeface="Cambria" panose="02040503050406030204" pitchFamily="18"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3942693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xx_backup\M.Arch\Special Topics\Board Images reduced size\01_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7732" y="1002562"/>
            <a:ext cx="9133332" cy="5855438"/>
          </a:xfrm>
          <a:prstGeom prst="rect">
            <a:avLst/>
          </a:prstGeom>
          <a:ln>
            <a:noFill/>
          </a:ln>
          <a:effectLst>
            <a:softEdge rad="112500"/>
          </a:effectLst>
        </p:spPr>
      </p:pic>
      <p:sp>
        <p:nvSpPr>
          <p:cNvPr id="7" name="Title 1"/>
          <p:cNvSpPr>
            <a:spLocks noGrp="1"/>
          </p:cNvSpPr>
          <p:nvPr>
            <p:ph type="title"/>
          </p:nvPr>
        </p:nvSpPr>
        <p:spPr>
          <a:xfrm>
            <a:off x="838200" y="146761"/>
            <a:ext cx="10515600" cy="1325563"/>
          </a:xfrm>
        </p:spPr>
        <p:txBody>
          <a:bodyPr/>
          <a:lstStyle/>
          <a:p>
            <a:r>
              <a:rPr lang="en-GB" dirty="0" smtClean="0">
                <a:latin typeface="Cambria" panose="02040503050406030204" pitchFamily="18" charset="0"/>
              </a:rPr>
              <a:t>Vernacular Features – Summary</a:t>
            </a:r>
            <a:endParaRPr lang="en-SG" dirty="0">
              <a:latin typeface="Cambria" panose="02040503050406030204" pitchFamily="18"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986091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anose="02040503050406030204" pitchFamily="18" charset="0"/>
              </a:rPr>
              <a:t>Course Outline</a:t>
            </a:r>
            <a:endParaRPr lang="en-SG" dirty="0">
              <a:latin typeface="Cambria" panose="02040503050406030204" pitchFamily="18" charset="0"/>
            </a:endParaRPr>
          </a:p>
        </p:txBody>
      </p:sp>
      <p:sp>
        <p:nvSpPr>
          <p:cNvPr id="3" name="Content Placeholder 2"/>
          <p:cNvSpPr>
            <a:spLocks noGrp="1"/>
          </p:cNvSpPr>
          <p:nvPr>
            <p:ph idx="1"/>
          </p:nvPr>
        </p:nvSpPr>
        <p:spPr>
          <a:xfrm>
            <a:off x="838200" y="1825625"/>
            <a:ext cx="5930900" cy="4351338"/>
          </a:xfrm>
        </p:spPr>
        <p:txBody>
          <a:bodyPr>
            <a:normAutofit/>
          </a:bodyPr>
          <a:lstStyle/>
          <a:p>
            <a:pPr marL="0" indent="0" algn="just">
              <a:spcBef>
                <a:spcPts val="600"/>
              </a:spcBef>
              <a:spcAft>
                <a:spcPts val="600"/>
              </a:spcAft>
              <a:buNone/>
            </a:pPr>
            <a:r>
              <a:rPr lang="en-SG" sz="1800" dirty="0" smtClean="0">
                <a:solidFill>
                  <a:srgbClr val="000000"/>
                </a:solidFill>
                <a:latin typeface="Cambria" panose="02040503050406030204" pitchFamily="18" charset="0"/>
              </a:rPr>
              <a:t>The course is broken up into 10 lessons of 30 to 45 minutes each. The general content shall include:</a:t>
            </a:r>
          </a:p>
          <a:p>
            <a:pPr algn="just">
              <a:spcBef>
                <a:spcPts val="600"/>
              </a:spcBef>
              <a:spcAft>
                <a:spcPts val="600"/>
              </a:spcAft>
            </a:pPr>
            <a:r>
              <a:rPr lang="en-SG" sz="1800" dirty="0" smtClean="0">
                <a:solidFill>
                  <a:srgbClr val="000000"/>
                </a:solidFill>
                <a:latin typeface="Cambria" panose="02040503050406030204" pitchFamily="18" charset="0"/>
              </a:rPr>
              <a:t>Module 1: Basic Principles of Tropical Building Design</a:t>
            </a:r>
          </a:p>
          <a:p>
            <a:pPr algn="just">
              <a:spcBef>
                <a:spcPts val="600"/>
              </a:spcBef>
              <a:spcAft>
                <a:spcPts val="600"/>
              </a:spcAft>
            </a:pPr>
            <a:r>
              <a:rPr lang="en-SG" sz="1800" dirty="0" smtClean="0">
                <a:solidFill>
                  <a:srgbClr val="000000"/>
                </a:solidFill>
                <a:latin typeface="Cambria" panose="02040503050406030204" pitchFamily="18" charset="0"/>
              </a:rPr>
              <a:t>Module 2: Energy Consumption </a:t>
            </a:r>
          </a:p>
          <a:p>
            <a:pPr algn="just">
              <a:spcBef>
                <a:spcPts val="600"/>
              </a:spcBef>
              <a:spcAft>
                <a:spcPts val="600"/>
              </a:spcAft>
            </a:pPr>
            <a:r>
              <a:rPr lang="en-SG" sz="1800" dirty="0" smtClean="0">
                <a:solidFill>
                  <a:srgbClr val="000000"/>
                </a:solidFill>
                <a:latin typeface="Cambria" panose="02040503050406030204" pitchFamily="18" charset="0"/>
              </a:rPr>
              <a:t>Module 3: Resource Management </a:t>
            </a:r>
          </a:p>
          <a:p>
            <a:pPr algn="just">
              <a:spcBef>
                <a:spcPts val="600"/>
              </a:spcBef>
              <a:spcAft>
                <a:spcPts val="600"/>
              </a:spcAft>
            </a:pPr>
            <a:r>
              <a:rPr lang="en-SG" sz="1800" dirty="0" smtClean="0">
                <a:solidFill>
                  <a:srgbClr val="000000"/>
                </a:solidFill>
                <a:latin typeface="Cambria" panose="02040503050406030204" pitchFamily="18" charset="0"/>
              </a:rPr>
              <a:t>Module 4: Outdoor Thermal Environment </a:t>
            </a:r>
          </a:p>
          <a:p>
            <a:pPr algn="just">
              <a:spcBef>
                <a:spcPts val="600"/>
              </a:spcBef>
              <a:spcAft>
                <a:spcPts val="600"/>
              </a:spcAft>
            </a:pPr>
            <a:r>
              <a:rPr lang="en-SG" sz="1800" dirty="0" smtClean="0">
                <a:solidFill>
                  <a:srgbClr val="000000"/>
                </a:solidFill>
                <a:latin typeface="Cambria" panose="02040503050406030204" pitchFamily="18" charset="0"/>
              </a:rPr>
              <a:t>Module 5: Singapore’s Approach to Green Buildings </a:t>
            </a:r>
          </a:p>
          <a:p>
            <a:pPr algn="just">
              <a:spcBef>
                <a:spcPts val="600"/>
              </a:spcBef>
              <a:spcAft>
                <a:spcPts val="600"/>
              </a:spcAft>
            </a:pPr>
            <a:endParaRPr lang="en-SG" sz="1800" dirty="0">
              <a:solidFill>
                <a:srgbClr val="000000"/>
              </a:solidFill>
              <a:latin typeface="Cambria" panose="02040503050406030204" pitchFamily="18"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289822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824" y="1022604"/>
            <a:ext cx="10436352" cy="4812792"/>
          </a:xfrm>
          <a:prstGeom prst="rect">
            <a:avLst/>
          </a:prstGeom>
        </p:spPr>
      </p:pic>
      <p:sp>
        <p:nvSpPr>
          <p:cNvPr id="2" name="Title 1"/>
          <p:cNvSpPr>
            <a:spLocks noGrp="1"/>
          </p:cNvSpPr>
          <p:nvPr>
            <p:ph type="ctrTitle"/>
          </p:nvPr>
        </p:nvSpPr>
        <p:spPr>
          <a:xfrm>
            <a:off x="596900" y="2489201"/>
            <a:ext cx="11099800" cy="1020762"/>
          </a:xfrm>
          <a:solidFill>
            <a:srgbClr val="F8F8F8">
              <a:alpha val="49020"/>
            </a:srgbClr>
          </a:solidFill>
        </p:spPr>
        <p:txBody>
          <a:bodyPr anchor="ctr">
            <a:normAutofit/>
          </a:bodyPr>
          <a:lstStyle/>
          <a:p>
            <a:r>
              <a:rPr lang="en-GB" dirty="0" smtClean="0">
                <a:latin typeface="Cambria" panose="02040503050406030204" pitchFamily="18" charset="0"/>
              </a:rPr>
              <a:t>1. Green Buildings in the Tropics</a:t>
            </a:r>
            <a:endParaRPr lang="en-SG" dirty="0">
              <a:latin typeface="Cambria" panose="02040503050406030204" pitchFamily="18" charset="0"/>
            </a:endParaRPr>
          </a:p>
        </p:txBody>
      </p:sp>
      <p:sp>
        <p:nvSpPr>
          <p:cNvPr id="6" name="TextBox 5"/>
          <p:cNvSpPr txBox="1"/>
          <p:nvPr/>
        </p:nvSpPr>
        <p:spPr>
          <a:xfrm>
            <a:off x="10325100" y="5835397"/>
            <a:ext cx="1676400" cy="246221"/>
          </a:xfrm>
          <a:prstGeom prst="rect">
            <a:avLst/>
          </a:prstGeom>
          <a:noFill/>
        </p:spPr>
        <p:txBody>
          <a:bodyPr wrap="square" rtlCol="0">
            <a:spAutoFit/>
          </a:bodyPr>
          <a:lstStyle/>
          <a:p>
            <a:r>
              <a:rPr lang="en-GB" sz="1000" dirty="0" smtClean="0">
                <a:latin typeface="Cambria" panose="02040503050406030204" pitchFamily="18" charset="0"/>
              </a:rPr>
              <a:t>Benjamin Towell (2014)</a:t>
            </a:r>
            <a:endParaRPr lang="en-SG" sz="1000" dirty="0">
              <a:latin typeface="Cambria" panose="02040503050406030204" pitchFamily="18"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64395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anose="02040503050406030204" pitchFamily="18" charset="0"/>
              </a:rPr>
              <a:t>Why the Topic?</a:t>
            </a:r>
            <a:endParaRPr lang="en-SG" dirty="0">
              <a:latin typeface="Cambria" panose="02040503050406030204" pitchFamily="18" charset="0"/>
            </a:endParaRPr>
          </a:p>
        </p:txBody>
      </p:sp>
      <p:sp>
        <p:nvSpPr>
          <p:cNvPr id="3" name="Content Placeholder 2"/>
          <p:cNvSpPr>
            <a:spLocks noGrp="1"/>
          </p:cNvSpPr>
          <p:nvPr>
            <p:ph idx="1"/>
          </p:nvPr>
        </p:nvSpPr>
        <p:spPr>
          <a:xfrm>
            <a:off x="838200" y="1690688"/>
            <a:ext cx="5930900" cy="4351338"/>
          </a:xfrm>
        </p:spPr>
        <p:txBody>
          <a:bodyPr>
            <a:normAutofit/>
          </a:bodyPr>
          <a:lstStyle/>
          <a:p>
            <a:pPr algn="just">
              <a:spcBef>
                <a:spcPts val="600"/>
              </a:spcBef>
              <a:spcAft>
                <a:spcPts val="600"/>
              </a:spcAft>
            </a:pPr>
            <a:r>
              <a:rPr lang="en-GB" sz="1800" dirty="0" smtClean="0">
                <a:latin typeface="Cambria" panose="02040503050406030204" pitchFamily="18" charset="0"/>
              </a:rPr>
              <a:t>The climate is changing and our activity is the cause</a:t>
            </a:r>
          </a:p>
          <a:p>
            <a:pPr algn="just">
              <a:spcBef>
                <a:spcPts val="600"/>
              </a:spcBef>
              <a:spcAft>
                <a:spcPts val="600"/>
              </a:spcAft>
            </a:pPr>
            <a:r>
              <a:rPr lang="en-GB" sz="1800" dirty="0" smtClean="0">
                <a:latin typeface="Cambria" panose="02040503050406030204" pitchFamily="18" charset="0"/>
              </a:rPr>
              <a:t>Our resources are dwindling </a:t>
            </a:r>
          </a:p>
          <a:p>
            <a:pPr algn="just">
              <a:spcBef>
                <a:spcPts val="600"/>
              </a:spcBef>
              <a:spcAft>
                <a:spcPts val="600"/>
              </a:spcAft>
            </a:pPr>
            <a:r>
              <a:rPr lang="en-GB" sz="1800" dirty="0" smtClean="0">
                <a:latin typeface="Cambria" panose="02040503050406030204" pitchFamily="18" charset="0"/>
              </a:rPr>
              <a:t>Our consumption is increasing in spite of this.</a:t>
            </a:r>
          </a:p>
          <a:p>
            <a:pPr algn="just">
              <a:spcBef>
                <a:spcPts val="600"/>
              </a:spcBef>
              <a:spcAft>
                <a:spcPts val="600"/>
              </a:spcAft>
            </a:pPr>
            <a:r>
              <a:rPr lang="en-GB" sz="1800" dirty="0" smtClean="0">
                <a:latin typeface="Cambria" panose="02040503050406030204" pitchFamily="18" charset="0"/>
              </a:rPr>
              <a:t>We need to work together to reduce our impacts.</a:t>
            </a:r>
            <a:endParaRPr lang="en-SG" sz="1800" dirty="0">
              <a:latin typeface="Cambria" panose="02040503050406030204"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44" y="3897069"/>
            <a:ext cx="6657256" cy="2872031"/>
          </a:xfrm>
          <a:prstGeom prst="rect">
            <a:avLst/>
          </a:prstGeom>
        </p:spPr>
      </p:pic>
      <p:sp>
        <p:nvSpPr>
          <p:cNvPr id="13" name="Rectangle 12"/>
          <p:cNvSpPr/>
          <p:nvPr/>
        </p:nvSpPr>
        <p:spPr>
          <a:xfrm>
            <a:off x="896338" y="3464237"/>
            <a:ext cx="4951933" cy="369332"/>
          </a:xfrm>
          <a:prstGeom prst="rect">
            <a:avLst/>
          </a:prstGeom>
        </p:spPr>
        <p:txBody>
          <a:bodyPr wrap="none">
            <a:spAutoFit/>
          </a:bodyPr>
          <a:lstStyle/>
          <a:p>
            <a:pPr algn="just">
              <a:spcBef>
                <a:spcPts val="600"/>
              </a:spcBef>
              <a:spcAft>
                <a:spcPts val="600"/>
              </a:spcAft>
            </a:pPr>
            <a:r>
              <a:rPr lang="en-GB" dirty="0" smtClean="0">
                <a:solidFill>
                  <a:schemeClr val="tx1">
                    <a:lumMod val="65000"/>
                    <a:lumOff val="35000"/>
                  </a:schemeClr>
                </a:solidFill>
                <a:latin typeface="Cambria" panose="02040503050406030204" pitchFamily="18" charset="0"/>
              </a:rPr>
              <a:t>Global average Surface Temperature Change (</a:t>
            </a:r>
            <a:r>
              <a:rPr lang="en-GB" baseline="30000" dirty="0" err="1" smtClean="0">
                <a:solidFill>
                  <a:schemeClr val="tx1">
                    <a:lumMod val="65000"/>
                    <a:lumOff val="35000"/>
                  </a:schemeClr>
                </a:solidFill>
                <a:latin typeface="Cambria" panose="02040503050406030204" pitchFamily="18" charset="0"/>
              </a:rPr>
              <a:t>o</a:t>
            </a:r>
            <a:r>
              <a:rPr lang="en-GB" dirty="0" err="1" smtClean="0">
                <a:solidFill>
                  <a:schemeClr val="tx1">
                    <a:lumMod val="65000"/>
                    <a:lumOff val="35000"/>
                  </a:schemeClr>
                </a:solidFill>
                <a:latin typeface="Cambria" panose="02040503050406030204" pitchFamily="18" charset="0"/>
              </a:rPr>
              <a:t>C</a:t>
            </a:r>
            <a:r>
              <a:rPr lang="en-GB" dirty="0" smtClean="0">
                <a:solidFill>
                  <a:schemeClr val="tx1">
                    <a:lumMod val="65000"/>
                    <a:lumOff val="35000"/>
                  </a:schemeClr>
                </a:solidFill>
                <a:latin typeface="Cambria" panose="02040503050406030204" pitchFamily="18" charset="0"/>
              </a:rPr>
              <a:t>)</a:t>
            </a:r>
            <a:endParaRPr lang="en-SG" dirty="0">
              <a:solidFill>
                <a:schemeClr val="tx1">
                  <a:lumMod val="65000"/>
                  <a:lumOff val="35000"/>
                </a:schemeClr>
              </a:solidFill>
              <a:latin typeface="Cambria" panose="02040503050406030204" pitchFamily="18" charset="0"/>
            </a:endParaRP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012538" y="523746"/>
            <a:ext cx="5179462" cy="3902835"/>
          </a:xfrm>
          <a:prstGeom prst="rect">
            <a:avLst/>
          </a:prstGeom>
        </p:spPr>
      </p:pic>
      <p:sp>
        <p:nvSpPr>
          <p:cNvPr id="15" name="Rectangle 14"/>
          <p:cNvSpPr/>
          <p:nvPr/>
        </p:nvSpPr>
        <p:spPr>
          <a:xfrm>
            <a:off x="7129364" y="4586388"/>
            <a:ext cx="4901674" cy="1938992"/>
          </a:xfrm>
          <a:prstGeom prst="rect">
            <a:avLst/>
          </a:prstGeom>
        </p:spPr>
        <p:txBody>
          <a:bodyPr wrap="square">
            <a:spAutoFit/>
          </a:bodyPr>
          <a:lstStyle/>
          <a:p>
            <a:r>
              <a:rPr lang="en-GB" dirty="0" smtClean="0">
                <a:latin typeface="Cambria" panose="02040503050406030204" pitchFamily="18" charset="0"/>
              </a:rPr>
              <a:t>The graphs from the UN climate pane’s 2013 report showing the best case and worst case scenarios for the climate projection of the earth. The report details the physical evidence for climate change and states with 95% confidence that humans are the “</a:t>
            </a:r>
            <a:r>
              <a:rPr lang="en-GB" i="1" dirty="0" smtClean="0">
                <a:latin typeface="Cambria" panose="02040503050406030204" pitchFamily="18" charset="0"/>
              </a:rPr>
              <a:t>dominant cause</a:t>
            </a:r>
            <a:r>
              <a:rPr lang="en-GB" dirty="0" smtClean="0">
                <a:latin typeface="Cambria" panose="02040503050406030204" pitchFamily="18" charset="0"/>
              </a:rPr>
              <a:t>”. </a:t>
            </a:r>
            <a:r>
              <a:rPr lang="en-GB" sz="1050" dirty="0" smtClean="0">
                <a:latin typeface="Cambria" panose="02040503050406030204" pitchFamily="18" charset="0"/>
              </a:rPr>
              <a:t>(</a:t>
            </a:r>
            <a:r>
              <a:rPr lang="en-GB" sz="1050" dirty="0" err="1" smtClean="0">
                <a:latin typeface="Cambria" panose="02040503050406030204" pitchFamily="18" charset="0"/>
              </a:rPr>
              <a:t>IPCC</a:t>
            </a:r>
            <a:r>
              <a:rPr lang="en-GB" sz="1050" dirty="0" smtClean="0">
                <a:latin typeface="Cambria" panose="02040503050406030204" pitchFamily="18" charset="0"/>
              </a:rPr>
              <a:t> WG1 AR5, 2013)</a:t>
            </a:r>
            <a:endParaRPr lang="en-SG" sz="1050" dirty="0"/>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2291206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anose="02040503050406030204" pitchFamily="18" charset="0"/>
              </a:rPr>
              <a:t>Why the Topic?</a:t>
            </a:r>
            <a:endParaRPr lang="en-SG" dirty="0">
              <a:latin typeface="Cambria" panose="02040503050406030204" pitchFamily="18" charset="0"/>
            </a:endParaRPr>
          </a:p>
        </p:txBody>
      </p:sp>
      <p:sp>
        <p:nvSpPr>
          <p:cNvPr id="3" name="Content Placeholder 2"/>
          <p:cNvSpPr>
            <a:spLocks noGrp="1"/>
          </p:cNvSpPr>
          <p:nvPr>
            <p:ph idx="1"/>
          </p:nvPr>
        </p:nvSpPr>
        <p:spPr>
          <a:xfrm>
            <a:off x="838199" y="2100124"/>
            <a:ext cx="10980761" cy="1243581"/>
          </a:xfr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SG" sz="1800" dirty="0" smtClean="0">
                <a:latin typeface="Cambria" panose="02040503050406030204" pitchFamily="18" charset="0"/>
              </a:rPr>
              <a:t>Warming </a:t>
            </a:r>
            <a:r>
              <a:rPr lang="en-SG" sz="1800" dirty="0">
                <a:latin typeface="Cambria" panose="02040503050406030204" pitchFamily="18" charset="0"/>
              </a:rPr>
              <a:t>of the climate system is unequivocal, and since the 1950s, many of the </a:t>
            </a:r>
            <a:r>
              <a:rPr lang="en-SG" sz="1800" dirty="0" smtClean="0">
                <a:latin typeface="Cambria" panose="02040503050406030204" pitchFamily="18" charset="0"/>
              </a:rPr>
              <a:t>observed changes </a:t>
            </a:r>
            <a:r>
              <a:rPr lang="en-SG" sz="1800" dirty="0">
                <a:latin typeface="Cambria" panose="02040503050406030204" pitchFamily="18" charset="0"/>
              </a:rPr>
              <a:t>are unprecedented over decades to millennia. The atmosphere and ocean have </a:t>
            </a:r>
            <a:r>
              <a:rPr lang="en-SG" sz="1800" dirty="0" smtClean="0">
                <a:latin typeface="Cambria" panose="02040503050406030204" pitchFamily="18" charset="0"/>
              </a:rPr>
              <a:t>warmed, the </a:t>
            </a:r>
            <a:r>
              <a:rPr lang="en-SG" sz="1800" dirty="0">
                <a:latin typeface="Cambria" panose="02040503050406030204" pitchFamily="18" charset="0"/>
              </a:rPr>
              <a:t>amounts of snow and ice have diminished, sea level has risen, and the concentrations </a:t>
            </a:r>
            <a:r>
              <a:rPr lang="en-SG" sz="1800" dirty="0" smtClean="0">
                <a:latin typeface="Cambria" panose="02040503050406030204" pitchFamily="18" charset="0"/>
              </a:rPr>
              <a:t>of greenhouse </a:t>
            </a:r>
            <a:r>
              <a:rPr lang="en-SG" sz="1800" dirty="0">
                <a:latin typeface="Cambria" panose="02040503050406030204" pitchFamily="18" charset="0"/>
              </a:rPr>
              <a:t>gases have </a:t>
            </a:r>
            <a:r>
              <a:rPr lang="en-SG" sz="1800" dirty="0" smtClean="0">
                <a:latin typeface="Cambria" panose="02040503050406030204" pitchFamily="18" charset="0"/>
              </a:rPr>
              <a:t>increased.</a:t>
            </a:r>
          </a:p>
          <a:p>
            <a:pPr marL="0" indent="0">
              <a:buNone/>
            </a:pPr>
            <a:r>
              <a:rPr lang="en-GB" sz="1000" dirty="0" smtClean="0">
                <a:latin typeface="Cambria" panose="02040503050406030204" pitchFamily="18" charset="0"/>
              </a:rPr>
              <a:t>(Extract from </a:t>
            </a:r>
            <a:r>
              <a:rPr lang="en-SG" sz="1000" dirty="0">
                <a:latin typeface="Cambria" panose="02040503050406030204" pitchFamily="18" charset="0"/>
              </a:rPr>
              <a:t>Working Group I Contribution to the </a:t>
            </a:r>
            <a:r>
              <a:rPr lang="en-SG" sz="1000" dirty="0" err="1">
                <a:latin typeface="Cambria" panose="02040503050406030204" pitchFamily="18" charset="0"/>
              </a:rPr>
              <a:t>IPCC</a:t>
            </a:r>
            <a:r>
              <a:rPr lang="en-SG" sz="1000" dirty="0">
                <a:latin typeface="Cambria" panose="02040503050406030204" pitchFamily="18" charset="0"/>
              </a:rPr>
              <a:t> Fifth Assessment </a:t>
            </a:r>
            <a:r>
              <a:rPr lang="en-SG" sz="1000" dirty="0" smtClean="0">
                <a:latin typeface="Cambria" panose="02040503050406030204" pitchFamily="18" charset="0"/>
              </a:rPr>
              <a:t>Report </a:t>
            </a:r>
            <a:r>
              <a:rPr lang="en-SG" sz="1000" i="1" dirty="0" smtClean="0">
                <a:latin typeface="Cambria" panose="02040503050406030204" pitchFamily="18" charset="0"/>
              </a:rPr>
              <a:t>Climate </a:t>
            </a:r>
            <a:r>
              <a:rPr lang="en-SG" sz="1000" i="1" dirty="0">
                <a:latin typeface="Cambria" panose="02040503050406030204" pitchFamily="18" charset="0"/>
              </a:rPr>
              <a:t>Change 2013: The Physical Science </a:t>
            </a:r>
            <a:r>
              <a:rPr lang="en-SG" sz="1000" i="1" dirty="0" smtClean="0">
                <a:latin typeface="Cambria" panose="02040503050406030204" pitchFamily="18" charset="0"/>
              </a:rPr>
              <a:t>Basis </a:t>
            </a:r>
            <a:r>
              <a:rPr lang="en-SG" sz="1000" dirty="0" smtClean="0">
                <a:latin typeface="Cambria" panose="02040503050406030204" pitchFamily="18" charset="0"/>
              </a:rPr>
              <a:t>Summary </a:t>
            </a:r>
            <a:r>
              <a:rPr lang="en-SG" sz="1000" dirty="0">
                <a:latin typeface="Cambria" panose="02040503050406030204" pitchFamily="18" charset="0"/>
              </a:rPr>
              <a:t>for </a:t>
            </a:r>
            <a:r>
              <a:rPr lang="en-SG" sz="1000" dirty="0" smtClean="0">
                <a:latin typeface="Cambria" panose="02040503050406030204" pitchFamily="18" charset="0"/>
              </a:rPr>
              <a:t>Policymakers – by the UN)</a:t>
            </a:r>
            <a:endParaRPr lang="en-SG" sz="1000" dirty="0">
              <a:latin typeface="Cambria" panose="02040503050406030204" pitchFamily="18" charset="0"/>
            </a:endParaRPr>
          </a:p>
        </p:txBody>
      </p:sp>
      <p:sp>
        <p:nvSpPr>
          <p:cNvPr id="4" name="Rectangle 3"/>
          <p:cNvSpPr/>
          <p:nvPr/>
        </p:nvSpPr>
        <p:spPr>
          <a:xfrm>
            <a:off x="838198" y="4000518"/>
            <a:ext cx="10980762" cy="1631216"/>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SG" dirty="0">
                <a:latin typeface="Cambria" panose="02040503050406030204" pitchFamily="18" charset="0"/>
              </a:rPr>
              <a:t>Each of the last three decades has been successively warmer at the Earth’s surface than any preceding decade since 1850. In the Northern Hemisphere, 1983–2012 was </a:t>
            </a:r>
            <a:r>
              <a:rPr lang="en-SG" i="1" dirty="0">
                <a:latin typeface="Cambria" panose="02040503050406030204" pitchFamily="18" charset="0"/>
              </a:rPr>
              <a:t>likely </a:t>
            </a:r>
            <a:r>
              <a:rPr lang="en-SG" dirty="0">
                <a:latin typeface="Cambria" panose="02040503050406030204" pitchFamily="18" charset="0"/>
              </a:rPr>
              <a:t>the warmest 30-year period of the last 1400 years (</a:t>
            </a:r>
            <a:r>
              <a:rPr lang="en-SG" i="1" dirty="0">
                <a:latin typeface="Cambria" panose="02040503050406030204" pitchFamily="18" charset="0"/>
              </a:rPr>
              <a:t>medium confidence</a:t>
            </a:r>
            <a:r>
              <a:rPr lang="en-SG" dirty="0">
                <a:latin typeface="Cambria" panose="02040503050406030204" pitchFamily="18" charset="0"/>
              </a:rPr>
              <a:t>).</a:t>
            </a:r>
            <a:r>
              <a:rPr lang="en-GB" dirty="0">
                <a:latin typeface="Cambria" panose="02040503050406030204" pitchFamily="18" charset="0"/>
              </a:rPr>
              <a:t> </a:t>
            </a:r>
            <a:endParaRPr lang="en-GB" dirty="0" smtClean="0">
              <a:latin typeface="Cambria" panose="02040503050406030204" pitchFamily="18" charset="0"/>
            </a:endParaRPr>
          </a:p>
          <a:p>
            <a:endParaRPr lang="en-GB" dirty="0" smtClean="0">
              <a:latin typeface="Cambria" panose="02040503050406030204" pitchFamily="18" charset="0"/>
            </a:endParaRPr>
          </a:p>
          <a:p>
            <a:r>
              <a:rPr lang="en-GB" sz="1000" dirty="0" smtClean="0">
                <a:latin typeface="Cambria" panose="02040503050406030204" pitchFamily="18" charset="0"/>
              </a:rPr>
              <a:t>(Extract from </a:t>
            </a:r>
            <a:r>
              <a:rPr lang="en-SG" sz="1000" dirty="0" smtClean="0">
                <a:latin typeface="Cambria" panose="02040503050406030204" pitchFamily="18" charset="0"/>
              </a:rPr>
              <a:t>Working Group I Contribution to the </a:t>
            </a:r>
            <a:r>
              <a:rPr lang="en-SG" sz="1000" dirty="0" err="1" smtClean="0">
                <a:latin typeface="Cambria" panose="02040503050406030204" pitchFamily="18" charset="0"/>
              </a:rPr>
              <a:t>IPCC</a:t>
            </a:r>
            <a:r>
              <a:rPr lang="en-SG" sz="1000" dirty="0" smtClean="0">
                <a:latin typeface="Cambria" panose="02040503050406030204" pitchFamily="18" charset="0"/>
              </a:rPr>
              <a:t> Fifth Assessment Report </a:t>
            </a:r>
            <a:r>
              <a:rPr lang="en-SG" sz="1000" i="1" dirty="0" smtClean="0">
                <a:latin typeface="Cambria" panose="02040503050406030204" pitchFamily="18" charset="0"/>
              </a:rPr>
              <a:t>Climate Change 2013: The Physical Science Basis </a:t>
            </a:r>
            <a:r>
              <a:rPr lang="en-SG" sz="1000" dirty="0" smtClean="0">
                <a:latin typeface="Cambria" panose="02040503050406030204" pitchFamily="18" charset="0"/>
              </a:rPr>
              <a:t>Summary for Policymakers – by the UN)</a:t>
            </a:r>
          </a:p>
          <a:p>
            <a:endParaRPr lang="en-SG"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769477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anose="02040503050406030204" pitchFamily="18" charset="0"/>
              </a:rPr>
              <a:t>Why the Topic?</a:t>
            </a:r>
            <a:endParaRPr lang="en-SG" dirty="0">
              <a:latin typeface="Cambria" panose="02040503050406030204" pitchFamily="18" charset="0"/>
            </a:endParaRPr>
          </a:p>
        </p:txBody>
      </p:sp>
      <p:sp>
        <p:nvSpPr>
          <p:cNvPr id="3" name="Content Placeholder 2"/>
          <p:cNvSpPr>
            <a:spLocks noGrp="1"/>
          </p:cNvSpPr>
          <p:nvPr>
            <p:ph idx="1"/>
          </p:nvPr>
        </p:nvSpPr>
        <p:spPr>
          <a:xfrm>
            <a:off x="838200" y="1690688"/>
            <a:ext cx="5930900" cy="4351338"/>
          </a:xfrm>
        </p:spPr>
        <p:txBody>
          <a:bodyPr>
            <a:normAutofit/>
          </a:bodyPr>
          <a:lstStyle/>
          <a:p>
            <a:pPr marL="0" indent="0" algn="just">
              <a:spcBef>
                <a:spcPts val="600"/>
              </a:spcBef>
              <a:spcAft>
                <a:spcPts val="600"/>
              </a:spcAft>
              <a:buNone/>
            </a:pPr>
            <a:r>
              <a:rPr lang="en-GB" sz="1800" i="1" dirty="0" smtClean="0">
                <a:latin typeface="Cambria" panose="02040503050406030204" pitchFamily="18" charset="0"/>
              </a:rPr>
              <a:t>No other sector of industry uses more materials and energy, produces more waste and contributes less to material recycling than the building industry </a:t>
            </a:r>
            <a:r>
              <a:rPr lang="en-GB" sz="1000" dirty="0" smtClean="0">
                <a:latin typeface="Cambria" panose="02040503050406030204" pitchFamily="18" charset="0"/>
              </a:rPr>
              <a:t>(</a:t>
            </a:r>
            <a:r>
              <a:rPr lang="en-GB" sz="1000" dirty="0" err="1" smtClean="0">
                <a:latin typeface="Cambria" panose="02040503050406030204" pitchFamily="18" charset="0"/>
              </a:rPr>
              <a:t>Hegger</a:t>
            </a:r>
            <a:r>
              <a:rPr lang="en-GB" sz="1000" dirty="0" smtClean="0">
                <a:latin typeface="Cambria" panose="02040503050406030204" pitchFamily="18" charset="0"/>
              </a:rPr>
              <a:t> et al, 2008)</a:t>
            </a:r>
            <a:endParaRPr lang="en-SG" sz="1800" i="1" dirty="0" smtClean="0">
              <a:latin typeface="Cambria" panose="02040503050406030204" pitchFamily="18" charset="0"/>
            </a:endParaRPr>
          </a:p>
          <a:p>
            <a:pPr algn="just">
              <a:spcBef>
                <a:spcPts val="600"/>
              </a:spcBef>
              <a:spcAft>
                <a:spcPts val="600"/>
              </a:spcAft>
            </a:pPr>
            <a:endParaRPr lang="en-SG" sz="1800" dirty="0">
              <a:latin typeface="Cambria" panose="02040503050406030204"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518157124"/>
              </p:ext>
            </p:extLst>
          </p:nvPr>
        </p:nvGraphicFramePr>
        <p:xfrm>
          <a:off x="0" y="2820948"/>
          <a:ext cx="6883400" cy="37719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749800" y="4152900"/>
            <a:ext cx="1346200" cy="369332"/>
          </a:xfrm>
          <a:prstGeom prst="rect">
            <a:avLst/>
          </a:prstGeom>
          <a:noFill/>
        </p:spPr>
        <p:txBody>
          <a:bodyPr wrap="square" rtlCol="0">
            <a:spAutoFit/>
          </a:bodyPr>
          <a:lstStyle/>
          <a:p>
            <a:r>
              <a:rPr lang="en-GB" dirty="0" smtClean="0">
                <a:solidFill>
                  <a:schemeClr val="bg1"/>
                </a:solidFill>
                <a:latin typeface="Cambria" panose="02040503050406030204" pitchFamily="18" charset="0"/>
              </a:rPr>
              <a:t>43%</a:t>
            </a:r>
            <a:endParaRPr lang="en-SG" dirty="0">
              <a:solidFill>
                <a:schemeClr val="bg1"/>
              </a:solidFill>
              <a:latin typeface="Cambria" panose="02040503050406030204" pitchFamily="18" charset="0"/>
            </a:endParaRPr>
          </a:p>
        </p:txBody>
      </p:sp>
      <p:sp>
        <p:nvSpPr>
          <p:cNvPr id="6" name="TextBox 5"/>
          <p:cNvSpPr txBox="1"/>
          <p:nvPr/>
        </p:nvSpPr>
        <p:spPr>
          <a:xfrm>
            <a:off x="3450984" y="4953741"/>
            <a:ext cx="1346200" cy="369332"/>
          </a:xfrm>
          <a:prstGeom prst="rect">
            <a:avLst/>
          </a:prstGeom>
          <a:noFill/>
        </p:spPr>
        <p:txBody>
          <a:bodyPr wrap="square" rtlCol="0">
            <a:spAutoFit/>
          </a:bodyPr>
          <a:lstStyle/>
          <a:p>
            <a:r>
              <a:rPr lang="en-GB" dirty="0">
                <a:solidFill>
                  <a:schemeClr val="bg1"/>
                </a:solidFill>
                <a:latin typeface="Cambria" panose="02040503050406030204" pitchFamily="18" charset="0"/>
              </a:rPr>
              <a:t>5</a:t>
            </a:r>
            <a:r>
              <a:rPr lang="en-GB" dirty="0" smtClean="0">
                <a:solidFill>
                  <a:schemeClr val="bg1"/>
                </a:solidFill>
                <a:latin typeface="Cambria" panose="02040503050406030204" pitchFamily="18" charset="0"/>
              </a:rPr>
              <a:t>%</a:t>
            </a:r>
            <a:endParaRPr lang="en-SG" dirty="0">
              <a:solidFill>
                <a:schemeClr val="bg1"/>
              </a:solidFill>
              <a:latin typeface="Cambria" panose="02040503050406030204" pitchFamily="18" charset="0"/>
            </a:endParaRPr>
          </a:p>
        </p:txBody>
      </p:sp>
      <p:sp>
        <p:nvSpPr>
          <p:cNvPr id="7" name="TextBox 6"/>
          <p:cNvSpPr txBox="1"/>
          <p:nvPr/>
        </p:nvSpPr>
        <p:spPr>
          <a:xfrm>
            <a:off x="1561342" y="4378510"/>
            <a:ext cx="1346200" cy="369332"/>
          </a:xfrm>
          <a:prstGeom prst="rect">
            <a:avLst/>
          </a:prstGeom>
          <a:noFill/>
        </p:spPr>
        <p:txBody>
          <a:bodyPr wrap="square" rtlCol="0">
            <a:spAutoFit/>
          </a:bodyPr>
          <a:lstStyle/>
          <a:p>
            <a:r>
              <a:rPr lang="en-GB" dirty="0" smtClean="0">
                <a:solidFill>
                  <a:schemeClr val="bg1"/>
                </a:solidFill>
                <a:latin typeface="Cambria" panose="02040503050406030204" pitchFamily="18" charset="0"/>
              </a:rPr>
              <a:t>31%</a:t>
            </a:r>
            <a:endParaRPr lang="en-SG" dirty="0">
              <a:solidFill>
                <a:schemeClr val="bg1"/>
              </a:solidFill>
              <a:latin typeface="Cambria" panose="02040503050406030204" pitchFamily="18" charset="0"/>
            </a:endParaRPr>
          </a:p>
        </p:txBody>
      </p:sp>
      <p:sp>
        <p:nvSpPr>
          <p:cNvPr id="8" name="TextBox 7"/>
          <p:cNvSpPr txBox="1"/>
          <p:nvPr/>
        </p:nvSpPr>
        <p:spPr>
          <a:xfrm>
            <a:off x="2436880" y="3447595"/>
            <a:ext cx="1346200" cy="369332"/>
          </a:xfrm>
          <a:prstGeom prst="rect">
            <a:avLst/>
          </a:prstGeom>
          <a:noFill/>
        </p:spPr>
        <p:txBody>
          <a:bodyPr wrap="square" rtlCol="0">
            <a:spAutoFit/>
          </a:bodyPr>
          <a:lstStyle/>
          <a:p>
            <a:r>
              <a:rPr lang="en-GB" dirty="0" smtClean="0">
                <a:solidFill>
                  <a:schemeClr val="bg1"/>
                </a:solidFill>
                <a:latin typeface="Cambria" panose="02040503050406030204" pitchFamily="18" charset="0"/>
              </a:rPr>
              <a:t>18%</a:t>
            </a:r>
            <a:endParaRPr lang="en-SG" dirty="0">
              <a:solidFill>
                <a:schemeClr val="bg1"/>
              </a:solidFill>
              <a:latin typeface="Cambria" panose="02040503050406030204" pitchFamily="18" charset="0"/>
            </a:endParaRPr>
          </a:p>
        </p:txBody>
      </p:sp>
      <p:sp>
        <p:nvSpPr>
          <p:cNvPr id="9" name="TextBox 8"/>
          <p:cNvSpPr txBox="1"/>
          <p:nvPr/>
        </p:nvSpPr>
        <p:spPr>
          <a:xfrm>
            <a:off x="3359240" y="3273733"/>
            <a:ext cx="1130300" cy="369332"/>
          </a:xfrm>
          <a:prstGeom prst="rect">
            <a:avLst/>
          </a:prstGeom>
          <a:noFill/>
        </p:spPr>
        <p:txBody>
          <a:bodyPr wrap="square" rtlCol="0">
            <a:spAutoFit/>
          </a:bodyPr>
          <a:lstStyle/>
          <a:p>
            <a:r>
              <a:rPr lang="en-GB" dirty="0" smtClean="0">
                <a:solidFill>
                  <a:schemeClr val="bg1"/>
                </a:solidFill>
                <a:latin typeface="Cambria" panose="02040503050406030204" pitchFamily="18" charset="0"/>
              </a:rPr>
              <a:t>3%</a:t>
            </a:r>
            <a:endParaRPr lang="en-SG" dirty="0">
              <a:solidFill>
                <a:schemeClr val="bg1"/>
              </a:solidFill>
              <a:latin typeface="Cambria" panose="02040503050406030204" pitchFamily="18" charset="0"/>
            </a:endParaRPr>
          </a:p>
        </p:txBody>
      </p:sp>
      <p:graphicFrame>
        <p:nvGraphicFramePr>
          <p:cNvPr id="10" name="Chart 9"/>
          <p:cNvGraphicFramePr>
            <a:graphicFrameLocks/>
          </p:cNvGraphicFramePr>
          <p:nvPr>
            <p:extLst>
              <p:ext uri="{D42A27DB-BD31-4B8C-83A1-F6EECF244321}">
                <p14:modId xmlns:p14="http://schemas.microsoft.com/office/powerpoint/2010/main" val="436089589"/>
              </p:ext>
            </p:extLst>
          </p:nvPr>
        </p:nvGraphicFramePr>
        <p:xfrm>
          <a:off x="7073900" y="1368901"/>
          <a:ext cx="4978400" cy="3337997"/>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p:cNvSpPr txBox="1">
            <a:spLocks/>
          </p:cNvSpPr>
          <p:nvPr/>
        </p:nvSpPr>
        <p:spPr>
          <a:xfrm>
            <a:off x="7150100" y="749300"/>
            <a:ext cx="4591050" cy="5956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sz="1800" dirty="0" smtClean="0">
                <a:solidFill>
                  <a:schemeClr val="tx1">
                    <a:lumMod val="65000"/>
                    <a:lumOff val="35000"/>
                  </a:schemeClr>
                </a:solidFill>
                <a:latin typeface="Cambria" panose="02040503050406030204" pitchFamily="18" charset="0"/>
              </a:rPr>
              <a:t>Global Building Consumption</a:t>
            </a:r>
            <a:endParaRPr lang="en-GB" sz="1000" dirty="0" smtClean="0">
              <a:solidFill>
                <a:schemeClr val="tx1">
                  <a:lumMod val="65000"/>
                  <a:lumOff val="35000"/>
                </a:schemeClr>
              </a:solidFill>
              <a:latin typeface="Cambria" panose="02040503050406030204" pitchFamily="18" charset="0"/>
            </a:endParaRPr>
          </a:p>
          <a:p>
            <a:pPr marL="0" indent="0" algn="ctr">
              <a:spcBef>
                <a:spcPts val="0"/>
              </a:spcBef>
              <a:buFont typeface="Arial" panose="020B0604020202020204" pitchFamily="34" charset="0"/>
              <a:buNone/>
            </a:pPr>
            <a:r>
              <a:rPr lang="en-GB" sz="1800" dirty="0" smtClean="0">
                <a:solidFill>
                  <a:schemeClr val="tx1">
                    <a:lumMod val="65000"/>
                    <a:lumOff val="35000"/>
                  </a:schemeClr>
                </a:solidFill>
                <a:latin typeface="Cambria" panose="02040503050406030204" pitchFamily="18" charset="0"/>
              </a:rPr>
              <a:t> </a:t>
            </a:r>
            <a:r>
              <a:rPr lang="en-GB" sz="1000" dirty="0" smtClean="0">
                <a:latin typeface="Cambria" panose="02040503050406030204" pitchFamily="18" charset="0"/>
              </a:rPr>
              <a:t>(</a:t>
            </a:r>
            <a:r>
              <a:rPr lang="en-GB" sz="1000" dirty="0" err="1" smtClean="0">
                <a:latin typeface="Cambria" panose="02040503050406030204" pitchFamily="18" charset="0"/>
              </a:rPr>
              <a:t>Kishnani</a:t>
            </a:r>
            <a:r>
              <a:rPr lang="en-GB" sz="1000" dirty="0" smtClean="0">
                <a:latin typeface="Cambria" panose="02040503050406030204" pitchFamily="18" charset="0"/>
              </a:rPr>
              <a:t>, 2010)</a:t>
            </a:r>
          </a:p>
          <a:p>
            <a:pPr marL="0" indent="0" algn="ctr">
              <a:spcBef>
                <a:spcPts val="0"/>
              </a:spcBef>
              <a:buFont typeface="Arial" panose="020B0604020202020204" pitchFamily="34" charset="0"/>
              <a:buNone/>
            </a:pPr>
            <a:endParaRPr lang="en-GB" sz="1000" i="1" dirty="0">
              <a:latin typeface="Cambria" panose="02040503050406030204" pitchFamily="18" charset="0"/>
            </a:endParaRPr>
          </a:p>
          <a:p>
            <a:pPr marL="0" indent="0" algn="ctr">
              <a:spcBef>
                <a:spcPts val="0"/>
              </a:spcBef>
              <a:buFont typeface="Arial" panose="020B0604020202020204" pitchFamily="34" charset="0"/>
              <a:buNone/>
            </a:pPr>
            <a:endParaRPr lang="en-GB" sz="1000" i="1" dirty="0" smtClean="0">
              <a:latin typeface="Cambria" panose="02040503050406030204" pitchFamily="18" charset="0"/>
            </a:endParaRPr>
          </a:p>
          <a:p>
            <a:pPr marL="0" indent="0" algn="ctr">
              <a:spcBef>
                <a:spcPts val="0"/>
              </a:spcBef>
              <a:buFont typeface="Arial" panose="020B0604020202020204" pitchFamily="34" charset="0"/>
              <a:buNone/>
            </a:pPr>
            <a:endParaRPr lang="en-GB" sz="1000" i="1" dirty="0">
              <a:latin typeface="Cambria" panose="02040503050406030204" pitchFamily="18" charset="0"/>
            </a:endParaRPr>
          </a:p>
          <a:p>
            <a:pPr marL="0" indent="0" algn="ctr">
              <a:spcBef>
                <a:spcPts val="0"/>
              </a:spcBef>
              <a:buFont typeface="Arial" panose="020B0604020202020204" pitchFamily="34" charset="0"/>
              <a:buNone/>
            </a:pPr>
            <a:endParaRPr lang="en-GB" sz="1000" i="1" dirty="0" smtClean="0">
              <a:latin typeface="Cambria" panose="02040503050406030204" pitchFamily="18" charset="0"/>
            </a:endParaRPr>
          </a:p>
          <a:p>
            <a:pPr marL="0" indent="0" algn="ctr">
              <a:spcBef>
                <a:spcPts val="0"/>
              </a:spcBef>
              <a:buFont typeface="Arial" panose="020B0604020202020204" pitchFamily="34" charset="0"/>
              <a:buNone/>
            </a:pPr>
            <a:endParaRPr lang="en-GB" sz="1000" i="1" dirty="0">
              <a:latin typeface="Cambria" panose="02040503050406030204" pitchFamily="18" charset="0"/>
            </a:endParaRPr>
          </a:p>
          <a:p>
            <a:pPr marL="0" indent="0" algn="ctr">
              <a:spcBef>
                <a:spcPts val="0"/>
              </a:spcBef>
              <a:buFont typeface="Arial" panose="020B0604020202020204" pitchFamily="34" charset="0"/>
              <a:buNone/>
            </a:pPr>
            <a:endParaRPr lang="en-GB" sz="1000" i="1" dirty="0" smtClean="0">
              <a:latin typeface="Cambria" panose="02040503050406030204" pitchFamily="18" charset="0"/>
            </a:endParaRPr>
          </a:p>
          <a:p>
            <a:pPr marL="0" indent="0" algn="ctr">
              <a:spcBef>
                <a:spcPts val="0"/>
              </a:spcBef>
              <a:buFont typeface="Arial" panose="020B0604020202020204" pitchFamily="34" charset="0"/>
              <a:buNone/>
            </a:pPr>
            <a:endParaRPr lang="en-GB" sz="1000" i="1" dirty="0">
              <a:latin typeface="Cambria" panose="02040503050406030204" pitchFamily="18" charset="0"/>
            </a:endParaRPr>
          </a:p>
          <a:p>
            <a:pPr marL="0" indent="0" algn="ctr">
              <a:spcBef>
                <a:spcPts val="0"/>
              </a:spcBef>
              <a:buFont typeface="Arial" panose="020B0604020202020204" pitchFamily="34" charset="0"/>
              <a:buNone/>
            </a:pPr>
            <a:endParaRPr lang="en-GB" sz="1000" i="1" dirty="0" smtClean="0">
              <a:latin typeface="Cambria" panose="02040503050406030204" pitchFamily="18" charset="0"/>
            </a:endParaRPr>
          </a:p>
          <a:p>
            <a:pPr marL="0" indent="0" algn="ctr">
              <a:spcBef>
                <a:spcPts val="0"/>
              </a:spcBef>
              <a:buFont typeface="Arial" panose="020B0604020202020204" pitchFamily="34" charset="0"/>
              <a:buNone/>
            </a:pPr>
            <a:endParaRPr lang="en-GB" sz="1000" i="1" dirty="0">
              <a:latin typeface="Cambria" panose="02040503050406030204" pitchFamily="18" charset="0"/>
            </a:endParaRPr>
          </a:p>
          <a:p>
            <a:pPr marL="0" indent="0" algn="ctr">
              <a:spcBef>
                <a:spcPts val="0"/>
              </a:spcBef>
              <a:buFont typeface="Arial" panose="020B0604020202020204" pitchFamily="34" charset="0"/>
              <a:buNone/>
            </a:pPr>
            <a:endParaRPr lang="en-GB" sz="1000" i="1" dirty="0" smtClean="0">
              <a:latin typeface="Cambria" panose="02040503050406030204" pitchFamily="18" charset="0"/>
            </a:endParaRPr>
          </a:p>
          <a:p>
            <a:pPr marL="0" indent="0" algn="ctr">
              <a:spcBef>
                <a:spcPts val="0"/>
              </a:spcBef>
              <a:buFont typeface="Arial" panose="020B0604020202020204" pitchFamily="34" charset="0"/>
              <a:buNone/>
            </a:pPr>
            <a:endParaRPr lang="en-GB" sz="1000" i="1" dirty="0">
              <a:latin typeface="Cambria" panose="02040503050406030204" pitchFamily="18" charset="0"/>
            </a:endParaRPr>
          </a:p>
          <a:p>
            <a:pPr marL="0" indent="0" algn="ctr">
              <a:spcBef>
                <a:spcPts val="0"/>
              </a:spcBef>
              <a:buFont typeface="Arial" panose="020B0604020202020204" pitchFamily="34" charset="0"/>
              <a:buNone/>
            </a:pPr>
            <a:endParaRPr lang="en-GB" sz="1000" i="1" dirty="0" smtClean="0">
              <a:latin typeface="Cambria" panose="02040503050406030204" pitchFamily="18" charset="0"/>
            </a:endParaRPr>
          </a:p>
          <a:p>
            <a:pPr marL="0" indent="0" algn="ctr">
              <a:spcBef>
                <a:spcPts val="0"/>
              </a:spcBef>
              <a:buFont typeface="Arial" panose="020B0604020202020204" pitchFamily="34" charset="0"/>
              <a:buNone/>
            </a:pPr>
            <a:endParaRPr lang="en-GB" sz="1000" i="1" dirty="0">
              <a:latin typeface="Cambria" panose="02040503050406030204" pitchFamily="18" charset="0"/>
            </a:endParaRPr>
          </a:p>
          <a:p>
            <a:pPr marL="0" indent="0" algn="ctr">
              <a:spcBef>
                <a:spcPts val="0"/>
              </a:spcBef>
              <a:buFont typeface="Arial" panose="020B0604020202020204" pitchFamily="34" charset="0"/>
              <a:buNone/>
            </a:pPr>
            <a:endParaRPr lang="en-GB" sz="1000" i="1" dirty="0" smtClean="0">
              <a:latin typeface="Cambria" panose="02040503050406030204" pitchFamily="18" charset="0"/>
            </a:endParaRPr>
          </a:p>
          <a:p>
            <a:pPr marL="0" indent="0" algn="ctr">
              <a:spcBef>
                <a:spcPts val="0"/>
              </a:spcBef>
              <a:buFont typeface="Arial" panose="020B0604020202020204" pitchFamily="34" charset="0"/>
              <a:buNone/>
            </a:pPr>
            <a:endParaRPr lang="en-GB" sz="1000" i="1" dirty="0">
              <a:latin typeface="Cambria" panose="02040503050406030204" pitchFamily="18" charset="0"/>
            </a:endParaRPr>
          </a:p>
          <a:p>
            <a:pPr marL="0" indent="0" algn="ctr">
              <a:spcBef>
                <a:spcPts val="0"/>
              </a:spcBef>
              <a:buFont typeface="Arial" panose="020B0604020202020204" pitchFamily="34" charset="0"/>
              <a:buNone/>
            </a:pPr>
            <a:endParaRPr lang="en-GB" sz="1000" i="1" dirty="0" smtClean="0">
              <a:latin typeface="Cambria" panose="02040503050406030204" pitchFamily="18" charset="0"/>
            </a:endParaRPr>
          </a:p>
          <a:p>
            <a:pPr marL="0" indent="0" algn="ctr">
              <a:spcBef>
                <a:spcPts val="0"/>
              </a:spcBef>
              <a:buFont typeface="Arial" panose="020B0604020202020204" pitchFamily="34" charset="0"/>
              <a:buNone/>
            </a:pPr>
            <a:endParaRPr lang="en-GB" sz="1000" i="1" dirty="0">
              <a:latin typeface="Cambria" panose="02040503050406030204" pitchFamily="18" charset="0"/>
            </a:endParaRPr>
          </a:p>
          <a:p>
            <a:pPr marL="0" indent="0" algn="ctr">
              <a:spcBef>
                <a:spcPts val="0"/>
              </a:spcBef>
              <a:buFont typeface="Arial" panose="020B0604020202020204" pitchFamily="34" charset="0"/>
              <a:buNone/>
            </a:pPr>
            <a:endParaRPr lang="en-GB" sz="1000" i="1" dirty="0" smtClean="0">
              <a:latin typeface="Cambria" panose="02040503050406030204" pitchFamily="18" charset="0"/>
            </a:endParaRPr>
          </a:p>
          <a:p>
            <a:pPr marL="0" indent="0" algn="ctr">
              <a:spcBef>
                <a:spcPts val="0"/>
              </a:spcBef>
              <a:buFont typeface="Arial" panose="020B0604020202020204" pitchFamily="34" charset="0"/>
              <a:buNone/>
            </a:pPr>
            <a:endParaRPr lang="en-GB" sz="1000" i="1" dirty="0">
              <a:latin typeface="Cambria" panose="02040503050406030204" pitchFamily="18" charset="0"/>
            </a:endParaRPr>
          </a:p>
          <a:p>
            <a:pPr marL="0" indent="0" algn="ctr">
              <a:spcBef>
                <a:spcPts val="0"/>
              </a:spcBef>
              <a:buFont typeface="Arial" panose="020B0604020202020204" pitchFamily="34" charset="0"/>
              <a:buNone/>
            </a:pPr>
            <a:endParaRPr lang="en-GB" sz="1000" i="1" dirty="0" smtClean="0">
              <a:latin typeface="Cambria" panose="02040503050406030204" pitchFamily="18" charset="0"/>
            </a:endParaRPr>
          </a:p>
          <a:p>
            <a:pPr marL="0" indent="0" algn="ctr">
              <a:spcBef>
                <a:spcPts val="0"/>
              </a:spcBef>
              <a:buFont typeface="Arial" panose="020B0604020202020204" pitchFamily="34" charset="0"/>
              <a:buNone/>
            </a:pPr>
            <a:endParaRPr lang="en-GB" sz="1000" i="1" dirty="0">
              <a:latin typeface="Cambria" panose="02040503050406030204" pitchFamily="18" charset="0"/>
            </a:endParaRPr>
          </a:p>
          <a:p>
            <a:pPr marL="0" indent="0" algn="ctr">
              <a:spcBef>
                <a:spcPts val="0"/>
              </a:spcBef>
              <a:buFont typeface="Arial" panose="020B0604020202020204" pitchFamily="34" charset="0"/>
              <a:buNone/>
            </a:pPr>
            <a:endParaRPr lang="en-GB" sz="1000" i="1" dirty="0" smtClean="0">
              <a:latin typeface="Cambria" panose="02040503050406030204" pitchFamily="18" charset="0"/>
            </a:endParaRPr>
          </a:p>
          <a:p>
            <a:pPr marL="0" indent="0" algn="ctr">
              <a:spcBef>
                <a:spcPts val="0"/>
              </a:spcBef>
              <a:buFont typeface="Arial" panose="020B0604020202020204" pitchFamily="34" charset="0"/>
              <a:buNone/>
            </a:pPr>
            <a:endParaRPr lang="en-GB" sz="1000" i="1" dirty="0">
              <a:latin typeface="Cambria" panose="02040503050406030204" pitchFamily="18" charset="0"/>
            </a:endParaRPr>
          </a:p>
          <a:p>
            <a:pPr marL="0" indent="0" algn="ctr">
              <a:spcBef>
                <a:spcPts val="0"/>
              </a:spcBef>
              <a:buFont typeface="Arial" panose="020B0604020202020204" pitchFamily="34" charset="0"/>
              <a:buNone/>
            </a:pPr>
            <a:endParaRPr lang="en-GB" sz="1000" i="1" dirty="0" smtClean="0">
              <a:latin typeface="Cambria" panose="02040503050406030204" pitchFamily="18" charset="0"/>
            </a:endParaRPr>
          </a:p>
          <a:p>
            <a:pPr marL="0" indent="0" algn="ctr">
              <a:spcBef>
                <a:spcPts val="0"/>
              </a:spcBef>
              <a:buFont typeface="Arial" panose="020B0604020202020204" pitchFamily="34" charset="0"/>
              <a:buNone/>
            </a:pPr>
            <a:endParaRPr lang="en-GB" sz="1000" i="1" dirty="0">
              <a:latin typeface="Cambria" panose="02040503050406030204" pitchFamily="18" charset="0"/>
            </a:endParaRPr>
          </a:p>
          <a:p>
            <a:pPr marL="0" indent="0" algn="ctr">
              <a:spcBef>
                <a:spcPts val="0"/>
              </a:spcBef>
              <a:buFont typeface="Arial" panose="020B0604020202020204" pitchFamily="34" charset="0"/>
              <a:buNone/>
            </a:pPr>
            <a:endParaRPr lang="en-GB" sz="1000" i="1" dirty="0" smtClean="0">
              <a:latin typeface="Cambria" panose="02040503050406030204" pitchFamily="18" charset="0"/>
            </a:endParaRPr>
          </a:p>
          <a:p>
            <a:pPr marL="0" indent="0">
              <a:spcBef>
                <a:spcPts val="0"/>
              </a:spcBef>
              <a:buFont typeface="Arial" panose="020B0604020202020204" pitchFamily="34" charset="0"/>
              <a:buNone/>
            </a:pPr>
            <a:r>
              <a:rPr lang="en-GB" sz="1800" dirty="0" smtClean="0">
                <a:latin typeface="Cambria" panose="02040503050406030204" pitchFamily="18" charset="0"/>
              </a:rPr>
              <a:t>The built environment globally and locally consumes vast quantities of resources during their construction and over their life. With limited resources and the impacts of climate change being felt globally there needs to be collective action to mitigate this.</a:t>
            </a:r>
            <a:endParaRPr lang="en-SG" sz="1800" dirty="0">
              <a:latin typeface="Cambria" panose="02040503050406030204" pitchFamily="18" charset="0"/>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3250872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anose="02040503050406030204" pitchFamily="18" charset="0"/>
              </a:rPr>
              <a:t>Impact on Singapore</a:t>
            </a:r>
            <a:endParaRPr lang="en-SG" dirty="0">
              <a:latin typeface="Cambria" panose="02040503050406030204" pitchFamily="18" charset="0"/>
            </a:endParaRPr>
          </a:p>
        </p:txBody>
      </p:sp>
      <p:sp>
        <p:nvSpPr>
          <p:cNvPr id="3" name="Content Placeholder 2"/>
          <p:cNvSpPr>
            <a:spLocks noGrp="1"/>
          </p:cNvSpPr>
          <p:nvPr>
            <p:ph idx="1"/>
          </p:nvPr>
        </p:nvSpPr>
        <p:spPr/>
        <p:txBody>
          <a:bodyPr/>
          <a:lstStyle/>
          <a:p>
            <a:r>
              <a:rPr lang="en-GB" dirty="0" smtClean="0">
                <a:latin typeface="Cambria" panose="02040503050406030204" pitchFamily="18" charset="0"/>
              </a:rPr>
              <a:t>Rising sea levels – greater land constraints.</a:t>
            </a:r>
          </a:p>
          <a:p>
            <a:r>
              <a:rPr lang="en-GB" dirty="0" smtClean="0">
                <a:latin typeface="Cambria" panose="02040503050406030204" pitchFamily="18" charset="0"/>
              </a:rPr>
              <a:t>Increase in flash floods</a:t>
            </a:r>
          </a:p>
          <a:p>
            <a:r>
              <a:rPr lang="en-GB" dirty="0" smtClean="0">
                <a:latin typeface="Cambria" panose="02040503050406030204" pitchFamily="18" charset="0"/>
              </a:rPr>
              <a:t>Hotter dryer periods </a:t>
            </a:r>
          </a:p>
          <a:p>
            <a:r>
              <a:rPr lang="en-GB" dirty="0" smtClean="0">
                <a:latin typeface="Cambria" panose="02040503050406030204" pitchFamily="18" charset="0"/>
              </a:rPr>
              <a:t>Change in wind direction and speed</a:t>
            </a:r>
          </a:p>
          <a:p>
            <a:r>
              <a:rPr lang="en-GB" dirty="0" smtClean="0">
                <a:latin typeface="Cambria" panose="02040503050406030204" pitchFamily="18" charset="0"/>
              </a:rPr>
              <a:t>A less liveable environment </a:t>
            </a:r>
            <a:endParaRPr lang="en-SG" dirty="0">
              <a:latin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50493874"/>
              </p:ext>
            </p:extLst>
          </p:nvPr>
        </p:nvGraphicFramePr>
        <p:xfrm>
          <a:off x="838200" y="4472800"/>
          <a:ext cx="6900081" cy="1483360"/>
        </p:xfrm>
        <a:graphic>
          <a:graphicData uri="http://schemas.openxmlformats.org/drawingml/2006/table">
            <a:tbl>
              <a:tblPr firstRow="1" bandRow="1">
                <a:tableStyleId>{00A15C55-8517-42AA-B614-E9B94910E393}</a:tableStyleId>
              </a:tblPr>
              <a:tblGrid>
                <a:gridCol w="4064000"/>
                <a:gridCol w="2836081"/>
              </a:tblGrid>
              <a:tr h="370840">
                <a:tc gridSpan="2">
                  <a:txBody>
                    <a:bodyPr/>
                    <a:lstStyle/>
                    <a:p>
                      <a:r>
                        <a:rPr lang="en-GB" dirty="0" smtClean="0">
                          <a:latin typeface="Cambria" panose="02040503050406030204" pitchFamily="18" charset="0"/>
                        </a:rPr>
                        <a:t>Predicted Reserves of Fossil Fuels</a:t>
                      </a:r>
                      <a:endParaRPr lang="en-SG" dirty="0">
                        <a:latin typeface="Cambria" panose="02040503050406030204" pitchFamily="18" charset="0"/>
                      </a:endParaRPr>
                    </a:p>
                  </a:txBody>
                  <a:tcPr/>
                </a:tc>
                <a:tc hMerge="1">
                  <a:txBody>
                    <a:bodyPr/>
                    <a:lstStyle/>
                    <a:p>
                      <a:endParaRPr lang="en-SG" dirty="0"/>
                    </a:p>
                  </a:txBody>
                  <a:tcPr/>
                </a:tc>
              </a:tr>
              <a:tr h="370840">
                <a:tc>
                  <a:txBody>
                    <a:bodyPr/>
                    <a:lstStyle/>
                    <a:p>
                      <a:r>
                        <a:rPr lang="en-GB" dirty="0" smtClean="0">
                          <a:latin typeface="Cambria" panose="02040503050406030204" pitchFamily="18" charset="0"/>
                        </a:rPr>
                        <a:t>Oil</a:t>
                      </a:r>
                      <a:endParaRPr lang="en-SG" dirty="0">
                        <a:latin typeface="Cambria" panose="02040503050406030204" pitchFamily="18" charset="0"/>
                      </a:endParaRPr>
                    </a:p>
                  </a:txBody>
                  <a:tcPr/>
                </a:tc>
                <a:tc>
                  <a:txBody>
                    <a:bodyPr/>
                    <a:lstStyle/>
                    <a:p>
                      <a:r>
                        <a:rPr lang="en-GB" dirty="0" smtClean="0">
                          <a:latin typeface="Cambria" panose="02040503050406030204" pitchFamily="18" charset="0"/>
                        </a:rPr>
                        <a:t>30 years</a:t>
                      </a:r>
                      <a:endParaRPr lang="en-SG" dirty="0">
                        <a:latin typeface="Cambria" panose="02040503050406030204" pitchFamily="18" charset="0"/>
                      </a:endParaRPr>
                    </a:p>
                  </a:txBody>
                  <a:tcPr/>
                </a:tc>
              </a:tr>
              <a:tr h="370840">
                <a:tc>
                  <a:txBody>
                    <a:bodyPr/>
                    <a:lstStyle/>
                    <a:p>
                      <a:r>
                        <a:rPr lang="en-GB" dirty="0" smtClean="0">
                          <a:latin typeface="Cambria" panose="02040503050406030204" pitchFamily="18" charset="0"/>
                        </a:rPr>
                        <a:t>Natural Gas</a:t>
                      </a:r>
                      <a:endParaRPr lang="en-SG" dirty="0">
                        <a:latin typeface="Cambria" panose="02040503050406030204" pitchFamily="18" charset="0"/>
                      </a:endParaRPr>
                    </a:p>
                  </a:txBody>
                  <a:tcPr/>
                </a:tc>
                <a:tc>
                  <a:txBody>
                    <a:bodyPr/>
                    <a:lstStyle/>
                    <a:p>
                      <a:r>
                        <a:rPr lang="en-GB" dirty="0" smtClean="0">
                          <a:latin typeface="Cambria" panose="02040503050406030204" pitchFamily="18" charset="0"/>
                        </a:rPr>
                        <a:t>50 years</a:t>
                      </a:r>
                      <a:endParaRPr lang="en-SG" dirty="0">
                        <a:latin typeface="Cambria" panose="02040503050406030204" pitchFamily="18" charset="0"/>
                      </a:endParaRPr>
                    </a:p>
                  </a:txBody>
                  <a:tcPr/>
                </a:tc>
              </a:tr>
              <a:tr h="370840">
                <a:tc>
                  <a:txBody>
                    <a:bodyPr/>
                    <a:lstStyle/>
                    <a:p>
                      <a:r>
                        <a:rPr lang="en-GB" dirty="0" smtClean="0">
                          <a:latin typeface="Cambria" panose="02040503050406030204" pitchFamily="18" charset="0"/>
                        </a:rPr>
                        <a:t>Coal</a:t>
                      </a:r>
                      <a:endParaRPr lang="en-SG" dirty="0">
                        <a:latin typeface="Cambria" panose="02040503050406030204" pitchFamily="18" charset="0"/>
                      </a:endParaRPr>
                    </a:p>
                  </a:txBody>
                  <a:tcPr/>
                </a:tc>
                <a:tc>
                  <a:txBody>
                    <a:bodyPr/>
                    <a:lstStyle/>
                    <a:p>
                      <a:r>
                        <a:rPr lang="en-GB" dirty="0" smtClean="0">
                          <a:latin typeface="Cambria" panose="02040503050406030204" pitchFamily="18" charset="0"/>
                        </a:rPr>
                        <a:t>190 years</a:t>
                      </a:r>
                      <a:endParaRPr lang="en-SG" dirty="0">
                        <a:latin typeface="Cambria" panose="02040503050406030204" pitchFamily="18" charset="0"/>
                      </a:endParaRPr>
                    </a:p>
                  </a:txBody>
                  <a:tcPr/>
                </a:tc>
              </a:tr>
            </a:tbl>
          </a:graphicData>
        </a:graphic>
      </p:graphicFrame>
      <p:sp>
        <p:nvSpPr>
          <p:cNvPr id="6" name="TextBox 5"/>
          <p:cNvSpPr txBox="1"/>
          <p:nvPr/>
        </p:nvSpPr>
        <p:spPr>
          <a:xfrm>
            <a:off x="5363570" y="6065679"/>
            <a:ext cx="3908377" cy="246221"/>
          </a:xfrm>
          <a:prstGeom prst="rect">
            <a:avLst/>
          </a:prstGeom>
          <a:noFill/>
        </p:spPr>
        <p:txBody>
          <a:bodyPr wrap="square" rtlCol="0">
            <a:spAutoFit/>
          </a:bodyPr>
          <a:lstStyle/>
          <a:p>
            <a:r>
              <a:rPr lang="en-GB" sz="1000" dirty="0" smtClean="0">
                <a:latin typeface="Cambria" panose="02040503050406030204" pitchFamily="18" charset="0"/>
              </a:rPr>
              <a:t>Table Adapted from Vale, </a:t>
            </a:r>
            <a:r>
              <a:rPr lang="en-GB" sz="1000" dirty="0" err="1" smtClean="0">
                <a:latin typeface="Cambria" panose="02040503050406030204" pitchFamily="18" charset="0"/>
              </a:rPr>
              <a:t>B&amp;R</a:t>
            </a:r>
            <a:r>
              <a:rPr lang="en-GB" sz="1000" dirty="0" smtClean="0">
                <a:latin typeface="Cambria" panose="02040503050406030204" pitchFamily="18" charset="0"/>
              </a:rPr>
              <a:t> (1991)</a:t>
            </a:r>
            <a:endParaRPr lang="en-SG" sz="1000" dirty="0">
              <a:latin typeface="Cambria" panose="02040503050406030204" pitchFamily="18"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1542886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anose="02040503050406030204" pitchFamily="18" charset="0"/>
              </a:rPr>
              <a:t>What is Sustainable Development?</a:t>
            </a:r>
            <a:endParaRPr lang="en-SG" dirty="0">
              <a:latin typeface="Cambria" panose="02040503050406030204" pitchFamily="18" charset="0"/>
            </a:endParaRPr>
          </a:p>
        </p:txBody>
      </p:sp>
      <p:sp>
        <p:nvSpPr>
          <p:cNvPr id="3" name="Content Placeholder 2"/>
          <p:cNvSpPr>
            <a:spLocks noGrp="1"/>
          </p:cNvSpPr>
          <p:nvPr>
            <p:ph idx="1"/>
          </p:nvPr>
        </p:nvSpPr>
        <p:spPr>
          <a:xfrm>
            <a:off x="838200" y="1825625"/>
            <a:ext cx="10515600" cy="1176882"/>
          </a:xfrm>
        </p:spPr>
        <p:txBody>
          <a:bodyPr/>
          <a:lstStyle/>
          <a:p>
            <a:pPr marL="0" indent="0">
              <a:buNone/>
            </a:pPr>
            <a:r>
              <a:rPr lang="en-GB" dirty="0" smtClean="0">
                <a:latin typeface="Cambria" panose="02040503050406030204" pitchFamily="18" charset="0"/>
              </a:rPr>
              <a:t>Discuss what the term </a:t>
            </a:r>
            <a:r>
              <a:rPr lang="en-GB" b="1" i="1" dirty="0" smtClean="0">
                <a:latin typeface="Cambria" panose="02040503050406030204" pitchFamily="18" charset="0"/>
              </a:rPr>
              <a:t>SUSTAINABILITY or SUSTAINABLE </a:t>
            </a:r>
            <a:r>
              <a:rPr lang="en-GB" dirty="0" smtClean="0">
                <a:latin typeface="Cambria" panose="02040503050406030204" pitchFamily="18" charset="0"/>
              </a:rPr>
              <a:t>means to you.</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35039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Powerpoint presentation – Template ppt" ma:contentTypeID="0x01010072E31016A38CCF458A9FD467A8723A8800CC44C3B8B54E7940B588A80D3874C127" ma:contentTypeVersion="23" ma:contentTypeDescription="" ma:contentTypeScope="" ma:versionID="720ffe97b55116e669915a14e91f2a36">
  <xsd:schema xmlns:xsd="http://www.w3.org/2001/XMLSchema" xmlns:xs="http://www.w3.org/2001/XMLSchema" xmlns:p="http://schemas.microsoft.com/office/2006/metadata/properties" xmlns:ns2="1a892fad-df67-40b1-88e1-5e089b04fa96" xmlns:ns3="5bb79841-f437-490f-a25e-3e62e866abec" targetNamespace="http://schemas.microsoft.com/office/2006/metadata/properties" ma:root="true" ma:fieldsID="e3cfcbf39456a86740be08f1faced849" ns2:_="" ns3:_="">
    <xsd:import namespace="1a892fad-df67-40b1-88e1-5e089b04fa96"/>
    <xsd:import namespace="5bb79841-f437-490f-a25e-3e62e866ab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92fad-df67-40b1-88e1-5e089b04fa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63ad750-8a84-466a-9de5-090383420877"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79841-f437-490f-a25e-3e62e866abe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c561be4-df5e-4b40-98e0-430b9b1253fa}" ma:internalName="TaxCatchAll" ma:showField="CatchAllData" ma:web="5bb79841-f437-490f-a25e-3e62e866ab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D6F4DE-DE82-4C67-BAC4-8AE42880683B}"/>
</file>

<file path=customXml/itemProps2.xml><?xml version="1.0" encoding="utf-8"?>
<ds:datastoreItem xmlns:ds="http://schemas.openxmlformats.org/officeDocument/2006/customXml" ds:itemID="{17883CC5-D8C2-4D62-8606-4FC58B51FA1F}"/>
</file>

<file path=docProps/app.xml><?xml version="1.0" encoding="utf-8"?>
<Properties xmlns="http://schemas.openxmlformats.org/officeDocument/2006/extended-properties" xmlns:vt="http://schemas.openxmlformats.org/officeDocument/2006/docPropsVTypes">
  <TotalTime>544</TotalTime>
  <Words>1271</Words>
  <Application>Microsoft Office PowerPoint</Application>
  <PresentationFormat>Widescreen</PresentationFormat>
  <Paragraphs>157</Paragraphs>
  <Slides>21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Cambria</vt:lpstr>
      <vt:lpstr>Office Theme</vt:lpstr>
      <vt:lpstr>PowerPoint Presentation</vt:lpstr>
      <vt:lpstr>Course Objectives</vt:lpstr>
      <vt:lpstr>Course Outline</vt:lpstr>
      <vt:lpstr>1. Green Buildings in the Tropics</vt:lpstr>
      <vt:lpstr>Why the Topic?</vt:lpstr>
      <vt:lpstr>Why the Topic?</vt:lpstr>
      <vt:lpstr>Why the Topic?</vt:lpstr>
      <vt:lpstr>Impact on Singapore</vt:lpstr>
      <vt:lpstr>What is Sustainable Development?</vt:lpstr>
      <vt:lpstr>What is Sustainable Development?</vt:lpstr>
      <vt:lpstr>What is Sustainable Development?</vt:lpstr>
      <vt:lpstr>The Tropics &amp; Singapore</vt:lpstr>
      <vt:lpstr>The Tropics &amp; Singapore</vt:lpstr>
      <vt:lpstr>How did we design for the climate in past?</vt:lpstr>
      <vt:lpstr>How did we design for the climate in past?</vt:lpstr>
      <vt:lpstr>How did we design for the climate in past?</vt:lpstr>
      <vt:lpstr>How did we design for the climate in past?</vt:lpstr>
      <vt:lpstr>How did we design for the climate in past?</vt:lpstr>
      <vt:lpstr>How did we design for the climate in past?</vt:lpstr>
      <vt:lpstr>How did we design for the climate in past?</vt:lpstr>
      <vt:lpstr>Vernacular Features – 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School Initiative</dc:title>
  <dc:creator>Benjamin Towell</dc:creator>
  <cp:lastModifiedBy>James Tan</cp:lastModifiedBy>
  <cp:revision>34</cp:revision>
  <cp:lastPrinted>2014-01-05T11:41:27Z</cp:lastPrinted>
  <dcterms:created xsi:type="dcterms:W3CDTF">2014-01-05T06:55:25Z</dcterms:created>
  <dcterms:modified xsi:type="dcterms:W3CDTF">2014-10-30T01:08:33Z</dcterms:modified>
</cp:coreProperties>
</file>